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87" r:id="rId4"/>
    <p:sldId id="262" r:id="rId5"/>
    <p:sldId id="288" r:id="rId6"/>
    <p:sldId id="289" r:id="rId7"/>
    <p:sldId id="263" r:id="rId8"/>
    <p:sldId id="264" r:id="rId9"/>
    <p:sldId id="291" r:id="rId10"/>
    <p:sldId id="290" r:id="rId11"/>
    <p:sldId id="265" r:id="rId12"/>
    <p:sldId id="266" r:id="rId13"/>
    <p:sldId id="292" r:id="rId14"/>
    <p:sldId id="267" r:id="rId15"/>
    <p:sldId id="293" r:id="rId16"/>
    <p:sldId id="268" r:id="rId17"/>
    <p:sldId id="269" r:id="rId18"/>
    <p:sldId id="270" r:id="rId19"/>
    <p:sldId id="271" r:id="rId20"/>
    <p:sldId id="272" r:id="rId21"/>
    <p:sldId id="273" r:id="rId22"/>
    <p:sldId id="274" r:id="rId23"/>
    <p:sldId id="275" r:id="rId24"/>
    <p:sldId id="276" r:id="rId25"/>
    <p:sldId id="277" r:id="rId26"/>
    <p:sldId id="278" r:id="rId27"/>
    <p:sldId id="280" r:id="rId28"/>
    <p:sldId id="281" r:id="rId29"/>
    <p:sldId id="282" r:id="rId30"/>
    <p:sldId id="283" r:id="rId31"/>
    <p:sldId id="284" r:id="rId32"/>
    <p:sldId id="285" r:id="rId33"/>
    <p:sldId id="286"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7" d="100"/>
          <a:sy n="107" d="100"/>
        </p:scale>
        <p:origin x="138" y="31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D9665B-A42E-400B-B163-F15E6445B77D}"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8948A-EE6A-4F39-8F12-4A73A751306C}" type="slidenum">
              <a:rPr lang="en-US" smtClean="0"/>
              <a:t>‹#›</a:t>
            </a:fld>
            <a:endParaRPr lang="en-US"/>
          </a:p>
        </p:txBody>
      </p:sp>
    </p:spTree>
    <p:extLst>
      <p:ext uri="{BB962C8B-B14F-4D97-AF65-F5344CB8AC3E}">
        <p14:creationId xmlns:p14="http://schemas.microsoft.com/office/powerpoint/2010/main" val="1405326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D9665B-A42E-400B-B163-F15E6445B77D}"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8948A-EE6A-4F39-8F12-4A73A751306C}" type="slidenum">
              <a:rPr lang="en-US" smtClean="0"/>
              <a:t>‹#›</a:t>
            </a:fld>
            <a:endParaRPr lang="en-US"/>
          </a:p>
        </p:txBody>
      </p:sp>
    </p:spTree>
    <p:extLst>
      <p:ext uri="{BB962C8B-B14F-4D97-AF65-F5344CB8AC3E}">
        <p14:creationId xmlns:p14="http://schemas.microsoft.com/office/powerpoint/2010/main" val="127907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D9665B-A42E-400B-B163-F15E6445B77D}"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8948A-EE6A-4F39-8F12-4A73A751306C}" type="slidenum">
              <a:rPr lang="en-US" smtClean="0"/>
              <a:t>‹#›</a:t>
            </a:fld>
            <a:endParaRPr lang="en-US"/>
          </a:p>
        </p:txBody>
      </p:sp>
    </p:spTree>
    <p:extLst>
      <p:ext uri="{BB962C8B-B14F-4D97-AF65-F5344CB8AC3E}">
        <p14:creationId xmlns:p14="http://schemas.microsoft.com/office/powerpoint/2010/main" val="1073690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D9665B-A42E-400B-B163-F15E6445B77D}"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8948A-EE6A-4F39-8F12-4A73A751306C}" type="slidenum">
              <a:rPr lang="en-US" smtClean="0"/>
              <a:t>‹#›</a:t>
            </a:fld>
            <a:endParaRPr lang="en-US"/>
          </a:p>
        </p:txBody>
      </p:sp>
    </p:spTree>
    <p:extLst>
      <p:ext uri="{BB962C8B-B14F-4D97-AF65-F5344CB8AC3E}">
        <p14:creationId xmlns:p14="http://schemas.microsoft.com/office/powerpoint/2010/main" val="3089899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D9665B-A42E-400B-B163-F15E6445B77D}"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8948A-EE6A-4F39-8F12-4A73A751306C}" type="slidenum">
              <a:rPr lang="en-US" smtClean="0"/>
              <a:t>‹#›</a:t>
            </a:fld>
            <a:endParaRPr lang="en-US"/>
          </a:p>
        </p:txBody>
      </p:sp>
    </p:spTree>
    <p:extLst>
      <p:ext uri="{BB962C8B-B14F-4D97-AF65-F5344CB8AC3E}">
        <p14:creationId xmlns:p14="http://schemas.microsoft.com/office/powerpoint/2010/main" val="2241291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D9665B-A42E-400B-B163-F15E6445B77D}"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8948A-EE6A-4F39-8F12-4A73A751306C}" type="slidenum">
              <a:rPr lang="en-US" smtClean="0"/>
              <a:t>‹#›</a:t>
            </a:fld>
            <a:endParaRPr lang="en-US"/>
          </a:p>
        </p:txBody>
      </p:sp>
    </p:spTree>
    <p:extLst>
      <p:ext uri="{BB962C8B-B14F-4D97-AF65-F5344CB8AC3E}">
        <p14:creationId xmlns:p14="http://schemas.microsoft.com/office/powerpoint/2010/main" val="2875740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D9665B-A42E-400B-B163-F15E6445B77D}" type="datetimeFigureOut">
              <a:rPr lang="en-US" smtClean="0"/>
              <a:t>4/28/2015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88948A-EE6A-4F39-8F12-4A73A751306C}" type="slidenum">
              <a:rPr lang="en-US" smtClean="0"/>
              <a:t>‹#›</a:t>
            </a:fld>
            <a:endParaRPr lang="en-US"/>
          </a:p>
        </p:txBody>
      </p:sp>
    </p:spTree>
    <p:extLst>
      <p:ext uri="{BB962C8B-B14F-4D97-AF65-F5344CB8AC3E}">
        <p14:creationId xmlns:p14="http://schemas.microsoft.com/office/powerpoint/2010/main" val="24132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D9665B-A42E-400B-B163-F15E6445B77D}" type="datetimeFigureOut">
              <a:rPr lang="en-US" smtClean="0"/>
              <a:t>4/28/2015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88948A-EE6A-4F39-8F12-4A73A751306C}" type="slidenum">
              <a:rPr lang="en-US" smtClean="0"/>
              <a:t>‹#›</a:t>
            </a:fld>
            <a:endParaRPr lang="en-US"/>
          </a:p>
        </p:txBody>
      </p:sp>
    </p:spTree>
    <p:extLst>
      <p:ext uri="{BB962C8B-B14F-4D97-AF65-F5344CB8AC3E}">
        <p14:creationId xmlns:p14="http://schemas.microsoft.com/office/powerpoint/2010/main" val="1765351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D9665B-A42E-400B-B163-F15E6445B77D}" type="datetimeFigureOut">
              <a:rPr lang="en-US" smtClean="0"/>
              <a:t>4/28/2015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88948A-EE6A-4F39-8F12-4A73A751306C}" type="slidenum">
              <a:rPr lang="en-US" smtClean="0"/>
              <a:t>‹#›</a:t>
            </a:fld>
            <a:endParaRPr lang="en-US"/>
          </a:p>
        </p:txBody>
      </p:sp>
    </p:spTree>
    <p:extLst>
      <p:ext uri="{BB962C8B-B14F-4D97-AF65-F5344CB8AC3E}">
        <p14:creationId xmlns:p14="http://schemas.microsoft.com/office/powerpoint/2010/main" val="65159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D9665B-A42E-400B-B163-F15E6445B77D}"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8948A-EE6A-4F39-8F12-4A73A751306C}" type="slidenum">
              <a:rPr lang="en-US" smtClean="0"/>
              <a:t>‹#›</a:t>
            </a:fld>
            <a:endParaRPr lang="en-US"/>
          </a:p>
        </p:txBody>
      </p:sp>
    </p:spTree>
    <p:extLst>
      <p:ext uri="{BB962C8B-B14F-4D97-AF65-F5344CB8AC3E}">
        <p14:creationId xmlns:p14="http://schemas.microsoft.com/office/powerpoint/2010/main" val="3303564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D9665B-A42E-400B-B163-F15E6445B77D}"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8948A-EE6A-4F39-8F12-4A73A751306C}" type="slidenum">
              <a:rPr lang="en-US" smtClean="0"/>
              <a:t>‹#›</a:t>
            </a:fld>
            <a:endParaRPr lang="en-US"/>
          </a:p>
        </p:txBody>
      </p:sp>
    </p:spTree>
    <p:extLst>
      <p:ext uri="{BB962C8B-B14F-4D97-AF65-F5344CB8AC3E}">
        <p14:creationId xmlns:p14="http://schemas.microsoft.com/office/powerpoint/2010/main" val="989009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D9665B-A42E-400B-B163-F15E6445B77D}" type="datetimeFigureOut">
              <a:rPr lang="en-US" smtClean="0"/>
              <a:t>4/28/2015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88948A-EE6A-4F39-8F12-4A73A751306C}" type="slidenum">
              <a:rPr lang="en-US" smtClean="0"/>
              <a:t>‹#›</a:t>
            </a:fld>
            <a:endParaRPr lang="en-US"/>
          </a:p>
        </p:txBody>
      </p:sp>
    </p:spTree>
    <p:extLst>
      <p:ext uri="{BB962C8B-B14F-4D97-AF65-F5344CB8AC3E}">
        <p14:creationId xmlns:p14="http://schemas.microsoft.com/office/powerpoint/2010/main" val="2887971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vatican.va/archive/ENG0015/_INDEX.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Confirmation Class Year 1</a:t>
            </a:r>
            <a:r>
              <a:rPr lang="en-US" dirty="0" smtClean="0"/>
              <a:t/>
            </a:r>
            <a:br>
              <a:rPr lang="en-US" dirty="0" smtClean="0"/>
            </a:br>
            <a:r>
              <a:rPr lang="en-US" dirty="0" smtClean="0"/>
              <a:t>Year End Test Review.</a:t>
            </a:r>
            <a:endParaRPr lang="en-US" dirty="0"/>
          </a:p>
        </p:txBody>
      </p:sp>
      <p:sp>
        <p:nvSpPr>
          <p:cNvPr id="3" name="Subtitle 2"/>
          <p:cNvSpPr>
            <a:spLocks noGrp="1"/>
          </p:cNvSpPr>
          <p:nvPr>
            <p:ph type="subTitle" idx="1"/>
          </p:nvPr>
        </p:nvSpPr>
        <p:spPr>
          <a:xfrm>
            <a:off x="1524000" y="3602038"/>
            <a:ext cx="9144000" cy="1283000"/>
          </a:xfrm>
        </p:spPr>
        <p:txBody>
          <a:bodyPr>
            <a:normAutofit fontScale="92500"/>
          </a:bodyPr>
          <a:lstStyle/>
          <a:p>
            <a:endParaRPr lang="en-US" dirty="0" smtClean="0"/>
          </a:p>
          <a:p>
            <a:r>
              <a:rPr lang="en-US" sz="5400" dirty="0" smtClean="0">
                <a:hlinkClick r:id="rId2"/>
              </a:rPr>
              <a:t>Catechism of the Catholic Church</a:t>
            </a:r>
            <a:endParaRPr lang="en-US" sz="5400" dirty="0"/>
          </a:p>
        </p:txBody>
      </p:sp>
    </p:spTree>
    <p:extLst>
      <p:ext uri="{BB962C8B-B14F-4D97-AF65-F5344CB8AC3E}">
        <p14:creationId xmlns:p14="http://schemas.microsoft.com/office/powerpoint/2010/main" val="3164362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2" y="115330"/>
            <a:ext cx="11579469" cy="6399769"/>
          </a:xfrm>
        </p:spPr>
        <p:txBody>
          <a:bodyPr>
            <a:normAutofit lnSpcReduction="10000"/>
          </a:bodyPr>
          <a:lstStyle/>
          <a:p>
            <a:r>
              <a:rPr lang="en-US" sz="3600" b="1" dirty="0"/>
              <a:t>4. </a:t>
            </a:r>
            <a:r>
              <a:rPr lang="en-US" sz="3600" dirty="0"/>
              <a:t>The Apostles </a:t>
            </a:r>
            <a:r>
              <a:rPr lang="en-US" sz="3600" dirty="0" smtClean="0"/>
              <a:t>Creed</a:t>
            </a:r>
          </a:p>
          <a:p>
            <a:pPr marL="0" indent="0">
              <a:buNone/>
            </a:pPr>
            <a:r>
              <a:rPr lang="en-US" sz="3600" dirty="0"/>
              <a:t/>
            </a:r>
            <a:br>
              <a:rPr lang="en-US" sz="3600" dirty="0"/>
            </a:br>
            <a:r>
              <a:rPr lang="en-US" sz="3600" dirty="0"/>
              <a:t>I believe in God, the Father Almighty, Creator of Heaven and Earth.  I believe in Jesus Christ, his only Son, our Lord.  He was conceived by the power of the Holy Spirit and born of the Virgin Mary.  He suffered under Pontius Pilate, was crucified, died and was buried.  He descended into hell.  On the third day He rose again.  He ascended into heaven and is seated at the right hand of the Father.  He will come again to judge the living and the dead.  I believe in the Holy Spirit, the Holy Catholic Church, the communion of Saints the forgiveness of sins, the resurrection of the body, and the life everlasting.  </a:t>
            </a:r>
            <a:r>
              <a:rPr lang="es-ES" sz="3600" dirty="0"/>
              <a:t>Amen.                                                                                                                           </a:t>
            </a:r>
            <a:endParaRPr lang="en-US" sz="3600" dirty="0"/>
          </a:p>
          <a:p>
            <a:endParaRPr lang="en-US" sz="3600" dirty="0"/>
          </a:p>
        </p:txBody>
      </p:sp>
    </p:spTree>
    <p:extLst>
      <p:ext uri="{BB962C8B-B14F-4D97-AF65-F5344CB8AC3E}">
        <p14:creationId xmlns:p14="http://schemas.microsoft.com/office/powerpoint/2010/main" val="4112769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2" y="115330"/>
            <a:ext cx="11579469" cy="6399769"/>
          </a:xfrm>
        </p:spPr>
        <p:txBody>
          <a:bodyPr>
            <a:normAutofit lnSpcReduction="10000"/>
          </a:bodyPr>
          <a:lstStyle/>
          <a:p>
            <a:r>
              <a:rPr lang="en-US" sz="3600" b="1" dirty="0"/>
              <a:t>4. </a:t>
            </a:r>
            <a:r>
              <a:rPr lang="en-US" sz="3600" dirty="0"/>
              <a:t>The Apostles Creed</a:t>
            </a:r>
            <a:br>
              <a:rPr lang="en-US" sz="3600" dirty="0"/>
            </a:br>
            <a:endParaRPr lang="en-US" sz="3600" dirty="0"/>
          </a:p>
          <a:p>
            <a:r>
              <a:rPr lang="es-ES" sz="3600" dirty="0"/>
              <a:t> (</a:t>
            </a:r>
            <a:r>
              <a:rPr lang="es-ES" sz="3600" b="1" dirty="0"/>
              <a:t>Español)</a:t>
            </a:r>
            <a:r>
              <a:rPr lang="es-ES" sz="3600" dirty="0"/>
              <a:t>  Creo en Dios, Padre todopoderoso, creador del Cielo y de la Tierra. Creo en Jesucristo  su único Hijo, Nuestro Señor, que fue concebido por obra y gracia del Espíritu Santo;</a:t>
            </a:r>
            <a:r>
              <a:rPr lang="es-ES" sz="3600" b="1" u="sng" dirty="0"/>
              <a:t> </a:t>
            </a:r>
            <a:r>
              <a:rPr lang="es-ES" sz="3600" dirty="0"/>
              <a:t> nació de Santa María  Virgen; padeció bajo el poder de Poncio Pilato; fue crucificado, muerto y sepultado; descendió  a los infiernos; al tercer día resucitó de entre los muertos; subió  a los cielos y está a la diestra de Dios Padre; desde allí ha de venir a juzgar a los vivos y a los muertos. Creo en el Espíritu Santo en la Santa Iglesia  Católica, la comunión de los Santos en el perdón de los pecados la resurrección de los muertos y la vida eterna.  Amén.</a:t>
            </a:r>
            <a:endParaRPr lang="en-US" sz="3600" dirty="0"/>
          </a:p>
        </p:txBody>
      </p:sp>
    </p:spTree>
    <p:extLst>
      <p:ext uri="{BB962C8B-B14F-4D97-AF65-F5344CB8AC3E}">
        <p14:creationId xmlns:p14="http://schemas.microsoft.com/office/powerpoint/2010/main" val="2484463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2" y="115330"/>
            <a:ext cx="11579469" cy="6399769"/>
          </a:xfrm>
        </p:spPr>
        <p:txBody>
          <a:bodyPr>
            <a:normAutofit/>
          </a:bodyPr>
          <a:lstStyle/>
          <a:p>
            <a:pPr marL="0" indent="0">
              <a:buNone/>
            </a:pPr>
            <a:r>
              <a:rPr lang="en-US" sz="3200" b="1" dirty="0"/>
              <a:t>5.  The Act of Contrition</a:t>
            </a:r>
            <a:endParaRPr lang="en-US" sz="3200" dirty="0"/>
          </a:p>
          <a:p>
            <a:pPr marL="0" indent="0">
              <a:buNone/>
            </a:pPr>
            <a:endParaRPr lang="en-US" sz="3200" dirty="0"/>
          </a:p>
          <a:p>
            <a:r>
              <a:rPr lang="en-US" sz="3200" dirty="0"/>
              <a:t>Lord God, </a:t>
            </a:r>
            <a:endParaRPr lang="en-US" sz="3200" dirty="0" smtClean="0"/>
          </a:p>
          <a:p>
            <a:r>
              <a:rPr lang="en-US" sz="3200" dirty="0" smtClean="0"/>
              <a:t>in </a:t>
            </a:r>
            <a:r>
              <a:rPr lang="en-US" sz="3200" dirty="0"/>
              <a:t>your goodness </a:t>
            </a:r>
            <a:endParaRPr lang="en-US" sz="3200" dirty="0" smtClean="0"/>
          </a:p>
          <a:p>
            <a:r>
              <a:rPr lang="en-US" sz="3200" dirty="0" smtClean="0"/>
              <a:t>have </a:t>
            </a:r>
            <a:r>
              <a:rPr lang="en-US" sz="3200" dirty="0"/>
              <a:t>mercy on me; </a:t>
            </a:r>
            <a:endParaRPr lang="en-US" sz="3200" dirty="0" smtClean="0"/>
          </a:p>
          <a:p>
            <a:r>
              <a:rPr lang="en-US" sz="3200" dirty="0" smtClean="0"/>
              <a:t>do </a:t>
            </a:r>
            <a:r>
              <a:rPr lang="en-US" sz="3200" dirty="0"/>
              <a:t>not look on my sins, </a:t>
            </a:r>
            <a:endParaRPr lang="en-US" sz="3200" dirty="0" smtClean="0"/>
          </a:p>
          <a:p>
            <a:r>
              <a:rPr lang="en-US" sz="3200" dirty="0" smtClean="0"/>
              <a:t>but </a:t>
            </a:r>
            <a:r>
              <a:rPr lang="en-US" sz="3200" dirty="0"/>
              <a:t>take away all my guilt. </a:t>
            </a:r>
            <a:endParaRPr lang="en-US" sz="3200" dirty="0" smtClean="0"/>
          </a:p>
          <a:p>
            <a:r>
              <a:rPr lang="en-US" sz="3200" dirty="0" smtClean="0"/>
              <a:t>Create </a:t>
            </a:r>
            <a:r>
              <a:rPr lang="en-US" sz="3200" dirty="0"/>
              <a:t>in me a clean heart </a:t>
            </a:r>
            <a:endParaRPr lang="en-US" sz="3200" dirty="0" smtClean="0"/>
          </a:p>
          <a:p>
            <a:r>
              <a:rPr lang="en-US" sz="3200" dirty="0" smtClean="0"/>
              <a:t>and </a:t>
            </a:r>
            <a:r>
              <a:rPr lang="en-US" sz="3200" dirty="0"/>
              <a:t>renew within me an upright spirit. </a:t>
            </a:r>
            <a:r>
              <a:rPr lang="es-ES" sz="3200" dirty="0"/>
              <a:t>Amen.</a:t>
            </a:r>
            <a:endParaRPr lang="en-US" sz="3200" dirty="0"/>
          </a:p>
          <a:p>
            <a:pPr marL="0" indent="0">
              <a:buNone/>
            </a:pPr>
            <a:endParaRPr lang="en-US" sz="3200" dirty="0"/>
          </a:p>
        </p:txBody>
      </p:sp>
    </p:spTree>
    <p:extLst>
      <p:ext uri="{BB962C8B-B14F-4D97-AF65-F5344CB8AC3E}">
        <p14:creationId xmlns:p14="http://schemas.microsoft.com/office/powerpoint/2010/main" val="343290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2" y="115330"/>
            <a:ext cx="11579469" cy="6399769"/>
          </a:xfrm>
        </p:spPr>
        <p:txBody>
          <a:bodyPr>
            <a:normAutofit/>
          </a:bodyPr>
          <a:lstStyle/>
          <a:p>
            <a:pPr marL="0" indent="0">
              <a:buNone/>
            </a:pPr>
            <a:r>
              <a:rPr lang="en-US" sz="3200" b="1" dirty="0"/>
              <a:t>5.  The Act of Contrition</a:t>
            </a:r>
            <a:endParaRPr lang="en-US" sz="3200" dirty="0"/>
          </a:p>
          <a:p>
            <a:pPr marL="0" indent="0">
              <a:buNone/>
            </a:pPr>
            <a:endParaRPr lang="en-US" sz="3200" dirty="0"/>
          </a:p>
          <a:p>
            <a:r>
              <a:rPr lang="en-US" sz="3200" dirty="0"/>
              <a:t>Lord God, in your goodness have mercy on me; do not look on my sins, but take away all my guilt. Create in me a clean heart and renew within me an upright spirit. </a:t>
            </a:r>
            <a:r>
              <a:rPr lang="es-ES" sz="3200" dirty="0"/>
              <a:t>Amen.</a:t>
            </a:r>
            <a:endParaRPr lang="en-US" sz="3200" dirty="0"/>
          </a:p>
          <a:p>
            <a:pPr marL="0" indent="0">
              <a:buNone/>
            </a:pPr>
            <a:endParaRPr lang="en-US" sz="3200" dirty="0"/>
          </a:p>
          <a:p>
            <a:r>
              <a:rPr lang="es-ES" sz="3200" dirty="0"/>
              <a:t>(</a:t>
            </a:r>
            <a:r>
              <a:rPr lang="es-ES" sz="3200" b="1" dirty="0"/>
              <a:t>Español) </a:t>
            </a:r>
            <a:r>
              <a:rPr lang="es-ES" sz="3200" dirty="0"/>
              <a:t>Señor, ten misericordia de mí por bondad; aparta tu vista de mis pecados, borra en mí toda culpa; Dios mío, crea en mí un corazón puro, renuévame interiormente con su espíritu firme. Amén.</a:t>
            </a:r>
            <a:endParaRPr lang="en-US" sz="3200" dirty="0"/>
          </a:p>
        </p:txBody>
      </p:sp>
    </p:spTree>
    <p:extLst>
      <p:ext uri="{BB962C8B-B14F-4D97-AF65-F5344CB8AC3E}">
        <p14:creationId xmlns:p14="http://schemas.microsoft.com/office/powerpoint/2010/main" val="3415738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2" y="115330"/>
            <a:ext cx="11579469" cy="6399769"/>
          </a:xfrm>
        </p:spPr>
        <p:txBody>
          <a:bodyPr>
            <a:normAutofit/>
          </a:bodyPr>
          <a:lstStyle/>
          <a:p>
            <a:r>
              <a:rPr lang="es-ES" sz="3200" b="1" dirty="0"/>
              <a:t>6.  </a:t>
            </a:r>
            <a:r>
              <a:rPr lang="es-ES" sz="3200" b="1" dirty="0" err="1"/>
              <a:t>The</a:t>
            </a:r>
            <a:r>
              <a:rPr lang="es-ES" sz="3200" b="1" dirty="0"/>
              <a:t> Ten 10 </a:t>
            </a:r>
            <a:r>
              <a:rPr lang="es-ES" sz="3200" b="1" dirty="0" err="1" smtClean="0"/>
              <a:t>Commandments</a:t>
            </a:r>
            <a:r>
              <a:rPr lang="es-ES" sz="3200" dirty="0"/>
              <a:t> </a:t>
            </a:r>
            <a:endParaRPr lang="en-US" sz="3200" dirty="0"/>
          </a:p>
          <a:p>
            <a:pPr lvl="0"/>
            <a:r>
              <a:rPr lang="en-US" sz="3200" dirty="0"/>
              <a:t>I am the Lord your God, you shall not have other gods before me. </a:t>
            </a:r>
            <a:endParaRPr lang="en-US" sz="3200" dirty="0" smtClean="0"/>
          </a:p>
          <a:p>
            <a:pPr lvl="0"/>
            <a:r>
              <a:rPr lang="en-US" sz="3200" dirty="0" smtClean="0"/>
              <a:t>You </a:t>
            </a:r>
            <a:r>
              <a:rPr lang="en-US" sz="3200" dirty="0"/>
              <a:t>shall not take the name of the Lord your God in vain. </a:t>
            </a:r>
            <a:endParaRPr lang="en-US" sz="3200" dirty="0" smtClean="0"/>
          </a:p>
          <a:p>
            <a:pPr lvl="0"/>
            <a:r>
              <a:rPr lang="en-US" sz="3200" dirty="0" smtClean="0"/>
              <a:t>Keep </a:t>
            </a:r>
            <a:r>
              <a:rPr lang="en-US" sz="3200" dirty="0"/>
              <a:t>holy the Lord’s Day. </a:t>
            </a:r>
          </a:p>
          <a:p>
            <a:pPr lvl="0"/>
            <a:r>
              <a:rPr lang="en-US" sz="3200" dirty="0"/>
              <a:t>Honor your mother and father. </a:t>
            </a:r>
          </a:p>
          <a:p>
            <a:pPr lvl="0"/>
            <a:r>
              <a:rPr lang="en-US" sz="3200" dirty="0"/>
              <a:t>You shall not kill. </a:t>
            </a:r>
          </a:p>
          <a:p>
            <a:pPr lvl="0"/>
            <a:r>
              <a:rPr lang="en-US" sz="3200" dirty="0"/>
              <a:t>You shall not commit adultery. </a:t>
            </a:r>
          </a:p>
          <a:p>
            <a:pPr lvl="0"/>
            <a:r>
              <a:rPr lang="en-US" sz="3200" dirty="0"/>
              <a:t>You shall not steal. </a:t>
            </a:r>
          </a:p>
          <a:p>
            <a:pPr lvl="0"/>
            <a:r>
              <a:rPr lang="en-US" sz="3200" dirty="0"/>
              <a:t>You shall not bear false witness. </a:t>
            </a:r>
            <a:endParaRPr lang="en-US" sz="3200" dirty="0" smtClean="0"/>
          </a:p>
          <a:p>
            <a:pPr lvl="0"/>
            <a:r>
              <a:rPr lang="en-US" sz="3200" dirty="0" smtClean="0"/>
              <a:t>You </a:t>
            </a:r>
            <a:r>
              <a:rPr lang="en-US" sz="3200" dirty="0"/>
              <a:t>shall not covet your neighbor’s wife. </a:t>
            </a:r>
          </a:p>
          <a:p>
            <a:pPr lvl="0"/>
            <a:r>
              <a:rPr lang="en-US" sz="3200" dirty="0"/>
              <a:t>You shall not covet your neighbor’s goods. </a:t>
            </a:r>
          </a:p>
        </p:txBody>
      </p:sp>
    </p:spTree>
    <p:extLst>
      <p:ext uri="{BB962C8B-B14F-4D97-AF65-F5344CB8AC3E}">
        <p14:creationId xmlns:p14="http://schemas.microsoft.com/office/powerpoint/2010/main" val="4001931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2" y="115330"/>
            <a:ext cx="11579469" cy="6399769"/>
          </a:xfrm>
        </p:spPr>
        <p:txBody>
          <a:bodyPr>
            <a:normAutofit/>
          </a:bodyPr>
          <a:lstStyle/>
          <a:p>
            <a:r>
              <a:rPr lang="es-ES" sz="3200" b="1" dirty="0"/>
              <a:t>6.  </a:t>
            </a:r>
            <a:r>
              <a:rPr lang="es-ES" sz="3200" b="1" dirty="0" err="1"/>
              <a:t>The</a:t>
            </a:r>
            <a:r>
              <a:rPr lang="es-ES" sz="3200" b="1" dirty="0"/>
              <a:t> Ten 10 </a:t>
            </a:r>
            <a:r>
              <a:rPr lang="es-ES" sz="3200" b="1" dirty="0" err="1" smtClean="0"/>
              <a:t>Commandments</a:t>
            </a:r>
            <a:r>
              <a:rPr lang="es-ES" sz="3200" dirty="0"/>
              <a:t> </a:t>
            </a:r>
            <a:endParaRPr lang="en-US" sz="3200" dirty="0"/>
          </a:p>
          <a:p>
            <a:pPr lvl="0"/>
            <a:r>
              <a:rPr lang="es-ES" sz="3200" i="1" dirty="0" smtClean="0"/>
              <a:t>Yo </a:t>
            </a:r>
            <a:r>
              <a:rPr lang="es-ES" sz="3200" i="1" dirty="0"/>
              <a:t>soy Señor tu Dios; No habrá para ti ostros dioses delante de mí</a:t>
            </a:r>
            <a:r>
              <a:rPr lang="es-ES" sz="3200" i="1" dirty="0" smtClean="0"/>
              <a:t>.</a:t>
            </a:r>
            <a:endParaRPr lang="en-US" sz="3200" dirty="0"/>
          </a:p>
          <a:p>
            <a:pPr lvl="0"/>
            <a:r>
              <a:rPr lang="es-ES" sz="3200" i="1" dirty="0" smtClean="0"/>
              <a:t>No </a:t>
            </a:r>
            <a:r>
              <a:rPr lang="es-ES" sz="3200" i="1" dirty="0"/>
              <a:t>tomarás el nombre de Dios en vano</a:t>
            </a:r>
            <a:r>
              <a:rPr lang="es-ES" sz="3200" i="1" dirty="0" smtClean="0"/>
              <a:t>.</a:t>
            </a:r>
            <a:endParaRPr lang="en-US" sz="3200" dirty="0"/>
          </a:p>
          <a:p>
            <a:pPr lvl="0"/>
            <a:r>
              <a:rPr lang="es-ES" sz="3200" i="1" dirty="0" smtClean="0"/>
              <a:t>Santificarás </a:t>
            </a:r>
            <a:r>
              <a:rPr lang="es-ES" sz="3200" i="1" dirty="0"/>
              <a:t>el día del </a:t>
            </a:r>
            <a:r>
              <a:rPr lang="es-ES" sz="3200" i="1" dirty="0" smtClean="0"/>
              <a:t>Señor</a:t>
            </a:r>
            <a:endParaRPr lang="en-US" sz="3200" dirty="0"/>
          </a:p>
          <a:p>
            <a:pPr lvl="0"/>
            <a:r>
              <a:rPr lang="es-ES" sz="3200" i="1" dirty="0" smtClean="0"/>
              <a:t>Honra </a:t>
            </a:r>
            <a:r>
              <a:rPr lang="es-ES" sz="3200" i="1" dirty="0"/>
              <a:t>a tu padre y a tu </a:t>
            </a:r>
            <a:r>
              <a:rPr lang="es-ES" sz="3200" i="1" dirty="0" smtClean="0"/>
              <a:t>madre</a:t>
            </a:r>
            <a:endParaRPr lang="en-US" sz="3200" dirty="0"/>
          </a:p>
          <a:p>
            <a:pPr lvl="0"/>
            <a:r>
              <a:rPr lang="en-US" sz="3200" i="1" dirty="0" smtClean="0"/>
              <a:t>No </a:t>
            </a:r>
            <a:r>
              <a:rPr lang="en-US" sz="3200" i="1" dirty="0" err="1"/>
              <a:t>matarás</a:t>
            </a:r>
            <a:r>
              <a:rPr lang="en-US" sz="3200" i="1" dirty="0" smtClean="0"/>
              <a:t>.</a:t>
            </a:r>
            <a:endParaRPr lang="en-US" sz="3200" dirty="0"/>
          </a:p>
          <a:p>
            <a:pPr lvl="0"/>
            <a:r>
              <a:rPr lang="en-US" sz="3200" i="1" dirty="0" smtClean="0"/>
              <a:t>No </a:t>
            </a:r>
            <a:r>
              <a:rPr lang="en-US" sz="3200" i="1" dirty="0" err="1"/>
              <a:t>cometerás</a:t>
            </a:r>
            <a:r>
              <a:rPr lang="en-US" sz="3200" i="1" dirty="0"/>
              <a:t> </a:t>
            </a:r>
            <a:r>
              <a:rPr lang="en-US" sz="3200" i="1" dirty="0" err="1"/>
              <a:t>adulterio</a:t>
            </a:r>
            <a:r>
              <a:rPr lang="en-US" sz="3200" i="1" dirty="0" smtClean="0"/>
              <a:t>.</a:t>
            </a:r>
            <a:endParaRPr lang="en-US" sz="3200" dirty="0"/>
          </a:p>
          <a:p>
            <a:pPr lvl="0"/>
            <a:r>
              <a:rPr lang="en-US" sz="3200" i="1" dirty="0" smtClean="0"/>
              <a:t>No </a:t>
            </a:r>
            <a:r>
              <a:rPr lang="en-US" sz="3200" i="1" dirty="0" err="1"/>
              <a:t>roberás</a:t>
            </a:r>
            <a:r>
              <a:rPr lang="en-US" sz="3200" i="1" dirty="0" smtClean="0"/>
              <a:t>.</a:t>
            </a:r>
            <a:endParaRPr lang="en-US" sz="3200" dirty="0"/>
          </a:p>
          <a:p>
            <a:pPr lvl="0"/>
            <a:r>
              <a:rPr lang="en-US" sz="3200" i="1" dirty="0" smtClean="0"/>
              <a:t>No </a:t>
            </a:r>
            <a:r>
              <a:rPr lang="en-US" sz="3200" i="1" dirty="0" err="1"/>
              <a:t>darás</a:t>
            </a:r>
            <a:r>
              <a:rPr lang="en-US" sz="3200" i="1" dirty="0"/>
              <a:t> </a:t>
            </a:r>
            <a:r>
              <a:rPr lang="en-US" sz="3200" i="1" dirty="0" err="1"/>
              <a:t>falso</a:t>
            </a:r>
            <a:r>
              <a:rPr lang="en-US" sz="3200" i="1" dirty="0"/>
              <a:t> </a:t>
            </a:r>
            <a:r>
              <a:rPr lang="en-US" sz="3200" i="1" dirty="0" err="1"/>
              <a:t>testimonio</a:t>
            </a:r>
            <a:r>
              <a:rPr lang="en-US" sz="3200" i="1" dirty="0" smtClean="0"/>
              <a:t>.</a:t>
            </a:r>
            <a:endParaRPr lang="en-US" sz="3200" dirty="0"/>
          </a:p>
          <a:p>
            <a:pPr lvl="0"/>
            <a:r>
              <a:rPr lang="es-ES" sz="3200" i="1" dirty="0" smtClean="0"/>
              <a:t>No </a:t>
            </a:r>
            <a:r>
              <a:rPr lang="es-ES" sz="3200" i="1" dirty="0"/>
              <a:t>desearás la mujer de tu prójimo</a:t>
            </a:r>
            <a:r>
              <a:rPr lang="es-ES" sz="3200" i="1" dirty="0" smtClean="0"/>
              <a:t>.</a:t>
            </a:r>
            <a:endParaRPr lang="en-US" sz="3200" dirty="0"/>
          </a:p>
          <a:p>
            <a:pPr lvl="0"/>
            <a:r>
              <a:rPr lang="es-ES" sz="3200" i="1" dirty="0" smtClean="0"/>
              <a:t>No </a:t>
            </a:r>
            <a:r>
              <a:rPr lang="es-ES" sz="3200" i="1" dirty="0"/>
              <a:t>codiciarás los bienes ajenos</a:t>
            </a:r>
            <a:r>
              <a:rPr lang="es-ES" sz="3200" i="1" dirty="0" smtClean="0"/>
              <a:t>.</a:t>
            </a:r>
            <a:endParaRPr lang="en-US" sz="3200" dirty="0"/>
          </a:p>
        </p:txBody>
      </p:sp>
    </p:spTree>
    <p:extLst>
      <p:ext uri="{BB962C8B-B14F-4D97-AF65-F5344CB8AC3E}">
        <p14:creationId xmlns:p14="http://schemas.microsoft.com/office/powerpoint/2010/main" val="1003918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2" y="115330"/>
            <a:ext cx="11579469" cy="6399769"/>
          </a:xfrm>
        </p:spPr>
        <p:txBody>
          <a:bodyPr>
            <a:normAutofit/>
          </a:bodyPr>
          <a:lstStyle/>
          <a:p>
            <a:pPr marL="0" indent="0">
              <a:buNone/>
            </a:pPr>
            <a:r>
              <a:rPr lang="en-US" sz="3200" b="1" dirty="0"/>
              <a:t>7.	The Three Theological Virtues</a:t>
            </a:r>
            <a:endParaRPr lang="en-US" sz="3200" dirty="0"/>
          </a:p>
          <a:p>
            <a:pPr marL="0" indent="0">
              <a:buNone/>
            </a:pPr>
            <a:endParaRPr lang="en-US" sz="3200" dirty="0"/>
          </a:p>
          <a:p>
            <a:r>
              <a:rPr lang="en-US" sz="3200" b="1" dirty="0"/>
              <a:t>Faith</a:t>
            </a:r>
            <a:r>
              <a:rPr lang="en-US" sz="3200" dirty="0"/>
              <a:t> - the theological virtue by which we believe God and all he has revealed as it is proposed by the Church</a:t>
            </a:r>
          </a:p>
          <a:p>
            <a:r>
              <a:rPr lang="en-US" sz="3200" b="1" dirty="0"/>
              <a:t>Hope </a:t>
            </a:r>
            <a:r>
              <a:rPr lang="en-US" sz="3200" dirty="0"/>
              <a:t>- The theological virtue by which we trust God and rely on Him to provide what is necessary to obey Him and to receive eternal life</a:t>
            </a:r>
          </a:p>
          <a:p>
            <a:r>
              <a:rPr lang="en-US" sz="3200" b="1" dirty="0"/>
              <a:t>Love (charity)</a:t>
            </a:r>
            <a:r>
              <a:rPr lang="en-US" sz="3200" dirty="0"/>
              <a:t> - The theological virtue by which we love God above all else and love our neighbor as we love ourselves</a:t>
            </a:r>
            <a:r>
              <a:rPr lang="en-US" sz="3200" dirty="0" smtClean="0"/>
              <a:t>.</a:t>
            </a:r>
          </a:p>
          <a:p>
            <a:pPr marL="0" indent="0">
              <a:buNone/>
            </a:pPr>
            <a:r>
              <a:rPr lang="en-US" sz="3200" b="1" dirty="0"/>
              <a:t>8.  The Definition of the word Christian: </a:t>
            </a:r>
          </a:p>
          <a:p>
            <a:r>
              <a:rPr lang="en-US" sz="3200" dirty="0"/>
              <a:t>To be a follower of Christ</a:t>
            </a:r>
          </a:p>
          <a:p>
            <a:endParaRPr lang="en-US" sz="3200" dirty="0"/>
          </a:p>
        </p:txBody>
      </p:sp>
    </p:spTree>
    <p:extLst>
      <p:ext uri="{BB962C8B-B14F-4D97-AF65-F5344CB8AC3E}">
        <p14:creationId xmlns:p14="http://schemas.microsoft.com/office/powerpoint/2010/main" val="4280199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2" y="115330"/>
            <a:ext cx="11579469" cy="6399769"/>
          </a:xfrm>
        </p:spPr>
        <p:txBody>
          <a:bodyPr>
            <a:normAutofit fontScale="85000" lnSpcReduction="20000"/>
          </a:bodyPr>
          <a:lstStyle/>
          <a:p>
            <a:r>
              <a:rPr lang="en-US" sz="3200" b="1" dirty="0"/>
              <a:t>9.  The Seven Sacraments</a:t>
            </a:r>
            <a:endParaRPr lang="en-US" sz="3200" dirty="0"/>
          </a:p>
          <a:p>
            <a:pPr marL="0" indent="0">
              <a:buNone/>
            </a:pPr>
            <a:endParaRPr lang="en-US" sz="3200" dirty="0"/>
          </a:p>
          <a:p>
            <a:r>
              <a:rPr lang="en-US" sz="3200" b="1" dirty="0"/>
              <a:t>Baptism</a:t>
            </a:r>
            <a:r>
              <a:rPr lang="en-US" sz="3200" dirty="0"/>
              <a:t> - washing clean of Original and Personal Sin, gives us new life as a Son or Daughter of God</a:t>
            </a:r>
          </a:p>
          <a:p>
            <a:r>
              <a:rPr lang="en-US" sz="3200" b="1" dirty="0"/>
              <a:t>Reconciliation</a:t>
            </a:r>
            <a:r>
              <a:rPr lang="en-US" sz="3200" dirty="0"/>
              <a:t> - Forgiveness of sins thus reconciling the penitent with God and the Church</a:t>
            </a:r>
          </a:p>
          <a:p>
            <a:r>
              <a:rPr lang="en-US" sz="3200" b="1" dirty="0"/>
              <a:t>Holy Eucharist</a:t>
            </a:r>
            <a:r>
              <a:rPr lang="en-US" sz="3200" dirty="0"/>
              <a:t>- our spiritual food, the Body and Blood, Soul and Divinity of Jesus Christ offered to us at the Holy Sacrifice of the Mass under the appearance of bread and wine</a:t>
            </a:r>
          </a:p>
          <a:p>
            <a:r>
              <a:rPr lang="en-US" sz="3200" b="1" dirty="0" smtClean="0"/>
              <a:t>Confirmation</a:t>
            </a:r>
            <a:r>
              <a:rPr lang="en-US" sz="3200" dirty="0" smtClean="0"/>
              <a:t> </a:t>
            </a:r>
            <a:r>
              <a:rPr lang="en-US" sz="3200" dirty="0" smtClean="0"/>
              <a:t>- Completion of Baptismal graces in which the person receives a special strength of the Holy Spirit to spread and defend the faith.</a:t>
            </a:r>
          </a:p>
          <a:p>
            <a:r>
              <a:rPr lang="en-US" sz="3200" b="1" dirty="0"/>
              <a:t>Holy Orders -</a:t>
            </a:r>
            <a:r>
              <a:rPr lang="en-US" sz="3200" dirty="0"/>
              <a:t> three degrees or “orders” are conferred by the laying on of hands passing on the mission of the apostles to deacons, priests, and bishops.  </a:t>
            </a:r>
          </a:p>
          <a:p>
            <a:r>
              <a:rPr lang="en-US" sz="3200" b="1" dirty="0"/>
              <a:t>Matrimony -</a:t>
            </a:r>
            <a:r>
              <a:rPr lang="en-US" sz="3200" dirty="0"/>
              <a:t> Covenant of life between a man and a woman ordered to the unity of the spouses and the procreation and upbringing of children.  </a:t>
            </a:r>
          </a:p>
          <a:p>
            <a:r>
              <a:rPr lang="en-US" sz="3200" b="1" dirty="0" smtClean="0"/>
              <a:t>Anointing </a:t>
            </a:r>
            <a:r>
              <a:rPr lang="en-US" sz="3200" b="1" dirty="0"/>
              <a:t>of the sick</a:t>
            </a:r>
            <a:r>
              <a:rPr lang="en-US" sz="3200" dirty="0"/>
              <a:t> - A baptized person who is in danger of death receives a special grace of healing and comfort and the forgiveness of the person’s sins through the anointing by a priest.</a:t>
            </a:r>
          </a:p>
          <a:p>
            <a:endParaRPr lang="en-US" sz="3200" dirty="0"/>
          </a:p>
        </p:txBody>
      </p:sp>
    </p:spTree>
    <p:extLst>
      <p:ext uri="{BB962C8B-B14F-4D97-AF65-F5344CB8AC3E}">
        <p14:creationId xmlns:p14="http://schemas.microsoft.com/office/powerpoint/2010/main" val="350017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anim calcmode="lin" valueType="num">
                                      <p:cBhvr>
                                        <p:cTn id="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2" y="115330"/>
            <a:ext cx="11579469" cy="6399769"/>
          </a:xfrm>
        </p:spPr>
        <p:txBody>
          <a:bodyPr>
            <a:normAutofit/>
          </a:bodyPr>
          <a:lstStyle/>
          <a:p>
            <a:pPr marL="0" indent="0">
              <a:buNone/>
            </a:pPr>
            <a:r>
              <a:rPr lang="en-US" b="1" dirty="0"/>
              <a:t>10. The Two Divisions of the Bible.  </a:t>
            </a:r>
            <a:endParaRPr lang="en-US" b="1" dirty="0" smtClean="0"/>
          </a:p>
          <a:p>
            <a:r>
              <a:rPr lang="en-US" dirty="0" smtClean="0"/>
              <a:t>Old </a:t>
            </a:r>
            <a:r>
              <a:rPr lang="en-US" dirty="0"/>
              <a:t>Testament (Before Jesus’ birth) and New Testament (Jesus’ life and after)</a:t>
            </a:r>
          </a:p>
          <a:p>
            <a:pPr marL="514350" indent="-514350">
              <a:buAutoNum type="arabicPeriod" startAt="11"/>
            </a:pPr>
            <a:r>
              <a:rPr lang="en-US" b="1" dirty="0" smtClean="0"/>
              <a:t>The </a:t>
            </a:r>
            <a:r>
              <a:rPr lang="en-US" b="1" dirty="0"/>
              <a:t>names of the Four Gospels: </a:t>
            </a:r>
            <a:endParaRPr lang="en-US" b="1" dirty="0" smtClean="0"/>
          </a:p>
          <a:p>
            <a:r>
              <a:rPr lang="en-US" dirty="0" smtClean="0"/>
              <a:t>Matthew</a:t>
            </a:r>
            <a:r>
              <a:rPr lang="en-US" dirty="0"/>
              <a:t>, Mark, Luke, John</a:t>
            </a:r>
          </a:p>
          <a:p>
            <a:pPr marL="0" indent="0">
              <a:buNone/>
            </a:pPr>
            <a:endParaRPr lang="en-US" dirty="0"/>
          </a:p>
          <a:p>
            <a:pPr marL="514350" indent="-514350">
              <a:buAutoNum type="arabicPeriod" startAt="12"/>
            </a:pPr>
            <a:r>
              <a:rPr lang="en-US" b="1" dirty="0" smtClean="0"/>
              <a:t>The </a:t>
            </a:r>
            <a:r>
              <a:rPr lang="en-US" b="1" dirty="0"/>
              <a:t>definition of the word “catholic”: </a:t>
            </a:r>
            <a:endParaRPr lang="en-US" b="1" dirty="0" smtClean="0"/>
          </a:p>
          <a:p>
            <a:r>
              <a:rPr lang="en-US" dirty="0" smtClean="0"/>
              <a:t>Universal</a:t>
            </a:r>
            <a:endParaRPr lang="en-US" dirty="0"/>
          </a:p>
          <a:p>
            <a:pPr marL="0" indent="0">
              <a:buNone/>
            </a:pPr>
            <a:endParaRPr lang="en-US" dirty="0"/>
          </a:p>
          <a:p>
            <a:pPr marL="514350" indent="-514350">
              <a:buAutoNum type="arabicPeriod" startAt="13"/>
            </a:pPr>
            <a:r>
              <a:rPr lang="en-US" b="1" dirty="0" smtClean="0"/>
              <a:t>The </a:t>
            </a:r>
            <a:r>
              <a:rPr lang="en-US" b="1" dirty="0"/>
              <a:t>Definition of the word “Saint”: </a:t>
            </a:r>
            <a:endParaRPr lang="en-US" b="1" dirty="0" smtClean="0"/>
          </a:p>
          <a:p>
            <a:r>
              <a:rPr lang="en-US" dirty="0" smtClean="0"/>
              <a:t>The </a:t>
            </a:r>
            <a:r>
              <a:rPr lang="en-US" dirty="0"/>
              <a:t>“holy one” who leads a life in union with God through the grace of Christ and receives the reward of eternal life.</a:t>
            </a:r>
          </a:p>
          <a:p>
            <a:endParaRPr lang="en-US" sz="3200" dirty="0"/>
          </a:p>
        </p:txBody>
      </p:sp>
    </p:spTree>
    <p:extLst>
      <p:ext uri="{BB962C8B-B14F-4D97-AF65-F5344CB8AC3E}">
        <p14:creationId xmlns:p14="http://schemas.microsoft.com/office/powerpoint/2010/main" val="113545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additive="base">
                                        <p:cTn id="1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 calcmode="lin" valueType="num">
                                      <p:cBhvr>
                                        <p:cTn id="24"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2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2" y="115330"/>
            <a:ext cx="11579469" cy="6399769"/>
          </a:xfrm>
        </p:spPr>
        <p:txBody>
          <a:bodyPr>
            <a:normAutofit fontScale="92500"/>
          </a:bodyPr>
          <a:lstStyle/>
          <a:p>
            <a:pPr marL="0" indent="0">
              <a:buNone/>
            </a:pPr>
            <a:r>
              <a:rPr lang="en-US" b="1" dirty="0"/>
              <a:t>14. The Seven Gifts of the Holy </a:t>
            </a:r>
            <a:r>
              <a:rPr lang="en-US" b="1" dirty="0" smtClean="0"/>
              <a:t>Spirit</a:t>
            </a:r>
            <a:endParaRPr lang="en-US" dirty="0"/>
          </a:p>
          <a:p>
            <a:r>
              <a:rPr lang="en-US" b="1" dirty="0"/>
              <a:t>Wisdom</a:t>
            </a:r>
            <a:r>
              <a:rPr lang="en-US" dirty="0"/>
              <a:t> - Seeing things as if we were using the eyes of </a:t>
            </a:r>
            <a:r>
              <a:rPr lang="en-US" dirty="0" smtClean="0"/>
              <a:t>God</a:t>
            </a:r>
            <a:endParaRPr lang="en-US" dirty="0"/>
          </a:p>
          <a:p>
            <a:r>
              <a:rPr lang="en-US" b="1" dirty="0"/>
              <a:t>Knowledge</a:t>
            </a:r>
            <a:r>
              <a:rPr lang="en-US" dirty="0"/>
              <a:t> - God revealing Himself to us and our faith; enable us to discover the will of God </a:t>
            </a:r>
            <a:r>
              <a:rPr lang="en-US" dirty="0" smtClean="0"/>
              <a:t>in </a:t>
            </a:r>
            <a:r>
              <a:rPr lang="en-US" dirty="0"/>
              <a:t>all </a:t>
            </a:r>
            <a:r>
              <a:rPr lang="en-US" dirty="0" smtClean="0"/>
              <a:t>things</a:t>
            </a:r>
            <a:endParaRPr lang="en-US" dirty="0"/>
          </a:p>
          <a:p>
            <a:r>
              <a:rPr lang="en-US" b="1" dirty="0"/>
              <a:t>Understanding - </a:t>
            </a:r>
            <a:r>
              <a:rPr lang="en-US" dirty="0"/>
              <a:t>The application of wisdom and knowledge to our lives; enables us to know </a:t>
            </a:r>
            <a:r>
              <a:rPr lang="en-US" dirty="0" smtClean="0"/>
              <a:t>more </a:t>
            </a:r>
            <a:r>
              <a:rPr lang="en-US" dirty="0"/>
              <a:t>clearly the mysteries of </a:t>
            </a:r>
            <a:r>
              <a:rPr lang="en-US" dirty="0" smtClean="0"/>
              <a:t>faith</a:t>
            </a:r>
            <a:endParaRPr lang="en-US" dirty="0"/>
          </a:p>
          <a:p>
            <a:r>
              <a:rPr lang="en-US" b="1" dirty="0"/>
              <a:t>Counsel - </a:t>
            </a:r>
            <a:r>
              <a:rPr lang="en-US" dirty="0"/>
              <a:t>The Holy Spirit speaking to us and helping us make the right decisions; warns us of	</a:t>
            </a:r>
            <a:r>
              <a:rPr lang="en-US" dirty="0" smtClean="0"/>
              <a:t> </a:t>
            </a:r>
            <a:r>
              <a:rPr lang="en-US" dirty="0"/>
              <a:t>the deceits of the devil, and of the dangers to </a:t>
            </a:r>
            <a:r>
              <a:rPr lang="en-US" dirty="0" smtClean="0"/>
              <a:t>salvation</a:t>
            </a:r>
            <a:endParaRPr lang="en-US" dirty="0"/>
          </a:p>
          <a:p>
            <a:r>
              <a:rPr lang="en-US" b="1" dirty="0"/>
              <a:t>Fortitude</a:t>
            </a:r>
            <a:r>
              <a:rPr lang="en-US" dirty="0"/>
              <a:t> - The strength necessary for courage in the long term.  The resolve to turn to good, </a:t>
            </a:r>
            <a:r>
              <a:rPr lang="en-US" dirty="0" smtClean="0"/>
              <a:t>knowing </a:t>
            </a:r>
            <a:r>
              <a:rPr lang="en-US" dirty="0"/>
              <a:t>we will be protected; strengthens us to do the will of God in all </a:t>
            </a:r>
            <a:r>
              <a:rPr lang="en-US" dirty="0" smtClean="0"/>
              <a:t>things</a:t>
            </a:r>
            <a:endParaRPr lang="en-US" dirty="0"/>
          </a:p>
          <a:p>
            <a:r>
              <a:rPr lang="en-US" b="1" dirty="0"/>
              <a:t>Piety</a:t>
            </a:r>
            <a:r>
              <a:rPr lang="en-US" dirty="0"/>
              <a:t> - Devotions we have out of love of God; loving God as a Father and obeying Him 	</a:t>
            </a:r>
            <a:r>
              <a:rPr lang="en-US" dirty="0" smtClean="0"/>
              <a:t>because </a:t>
            </a:r>
            <a:r>
              <a:rPr lang="en-US" dirty="0"/>
              <a:t>we love </a:t>
            </a:r>
            <a:r>
              <a:rPr lang="en-US" dirty="0" smtClean="0"/>
              <a:t>Him</a:t>
            </a:r>
            <a:endParaRPr lang="en-US" dirty="0"/>
          </a:p>
          <a:p>
            <a:r>
              <a:rPr lang="en-US" b="1" dirty="0"/>
              <a:t>Fear of the Lord -</a:t>
            </a:r>
            <a:r>
              <a:rPr lang="en-US" dirty="0"/>
              <a:t> A motivating fear that, through sin we harm our relationship with God; </a:t>
            </a:r>
            <a:r>
              <a:rPr lang="en-US" dirty="0" smtClean="0"/>
              <a:t>having </a:t>
            </a:r>
            <a:r>
              <a:rPr lang="en-US" dirty="0"/>
              <a:t>a dread of sin and of offending God</a:t>
            </a:r>
          </a:p>
          <a:p>
            <a:endParaRPr lang="en-US" sz="3200" dirty="0"/>
          </a:p>
        </p:txBody>
      </p:sp>
    </p:spTree>
    <p:extLst>
      <p:ext uri="{BB962C8B-B14F-4D97-AF65-F5344CB8AC3E}">
        <p14:creationId xmlns:p14="http://schemas.microsoft.com/office/powerpoint/2010/main" val="20966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833" y="90151"/>
            <a:ext cx="10515600" cy="681160"/>
          </a:xfrm>
        </p:spPr>
        <p:txBody>
          <a:bodyPr>
            <a:normAutofit fontScale="90000"/>
          </a:bodyPr>
          <a:lstStyle/>
          <a:p>
            <a:r>
              <a:rPr lang="en-US" dirty="0" smtClean="0"/>
              <a:t>Confirmation Test Review	</a:t>
            </a:r>
            <a:endParaRPr lang="en-US" dirty="0"/>
          </a:p>
        </p:txBody>
      </p:sp>
      <p:sp>
        <p:nvSpPr>
          <p:cNvPr id="3" name="Content Placeholder 2"/>
          <p:cNvSpPr>
            <a:spLocks noGrp="1"/>
          </p:cNvSpPr>
          <p:nvPr>
            <p:ph idx="1"/>
          </p:nvPr>
        </p:nvSpPr>
        <p:spPr>
          <a:xfrm>
            <a:off x="315833" y="771311"/>
            <a:ext cx="11579469" cy="5618283"/>
          </a:xfrm>
        </p:spPr>
        <p:txBody>
          <a:bodyPr>
            <a:normAutofit lnSpcReduction="10000"/>
          </a:bodyPr>
          <a:lstStyle/>
          <a:p>
            <a:r>
              <a:rPr lang="en-US" b="1" dirty="0"/>
              <a:t>1. The Lord’s Prayer (Our Father)</a:t>
            </a:r>
            <a:endParaRPr lang="en-US" dirty="0"/>
          </a:p>
          <a:p>
            <a:r>
              <a:rPr lang="en-US" dirty="0" smtClean="0"/>
              <a:t>Our </a:t>
            </a:r>
            <a:r>
              <a:rPr lang="en-US" dirty="0"/>
              <a:t>Father </a:t>
            </a:r>
            <a:endParaRPr lang="en-US" dirty="0" smtClean="0"/>
          </a:p>
          <a:p>
            <a:r>
              <a:rPr lang="en-US" dirty="0" smtClean="0"/>
              <a:t>who </a:t>
            </a:r>
            <a:r>
              <a:rPr lang="en-US" dirty="0"/>
              <a:t>art in heaven, </a:t>
            </a:r>
            <a:endParaRPr lang="en-US" dirty="0" smtClean="0"/>
          </a:p>
          <a:p>
            <a:r>
              <a:rPr lang="en-US" dirty="0" smtClean="0"/>
              <a:t>hallowed </a:t>
            </a:r>
            <a:r>
              <a:rPr lang="en-US" dirty="0"/>
              <a:t>be Thy name, </a:t>
            </a:r>
            <a:endParaRPr lang="en-US" dirty="0" smtClean="0"/>
          </a:p>
          <a:p>
            <a:r>
              <a:rPr lang="en-US" dirty="0" smtClean="0"/>
              <a:t>Thy </a:t>
            </a:r>
            <a:r>
              <a:rPr lang="en-US" dirty="0"/>
              <a:t>kingdom come, </a:t>
            </a:r>
            <a:endParaRPr lang="en-US" dirty="0" smtClean="0"/>
          </a:p>
          <a:p>
            <a:r>
              <a:rPr lang="en-US" dirty="0" smtClean="0"/>
              <a:t>Thy </a:t>
            </a:r>
            <a:r>
              <a:rPr lang="en-US" dirty="0"/>
              <a:t>will be done </a:t>
            </a:r>
            <a:endParaRPr lang="en-US" dirty="0" smtClean="0"/>
          </a:p>
          <a:p>
            <a:r>
              <a:rPr lang="en-US" dirty="0" smtClean="0"/>
              <a:t>on </a:t>
            </a:r>
            <a:r>
              <a:rPr lang="en-US" dirty="0"/>
              <a:t>earth as it is in heaven. </a:t>
            </a:r>
            <a:endParaRPr lang="en-US" dirty="0" smtClean="0"/>
          </a:p>
          <a:p>
            <a:r>
              <a:rPr lang="en-US" dirty="0" smtClean="0"/>
              <a:t>Give </a:t>
            </a:r>
            <a:r>
              <a:rPr lang="en-US" dirty="0"/>
              <a:t>us this day our daily bread; </a:t>
            </a:r>
            <a:endParaRPr lang="en-US" dirty="0" smtClean="0"/>
          </a:p>
          <a:p>
            <a:r>
              <a:rPr lang="en-US" dirty="0" smtClean="0"/>
              <a:t>and </a:t>
            </a:r>
            <a:r>
              <a:rPr lang="en-US" dirty="0"/>
              <a:t>forgive us our trespasses </a:t>
            </a:r>
            <a:endParaRPr lang="en-US" dirty="0" smtClean="0"/>
          </a:p>
          <a:p>
            <a:r>
              <a:rPr lang="en-US" dirty="0" smtClean="0"/>
              <a:t>as </a:t>
            </a:r>
            <a:r>
              <a:rPr lang="en-US" dirty="0"/>
              <a:t>we forgive those who trespass against us; </a:t>
            </a:r>
            <a:endParaRPr lang="en-US" dirty="0" smtClean="0"/>
          </a:p>
          <a:p>
            <a:r>
              <a:rPr lang="en-US" dirty="0" smtClean="0"/>
              <a:t>and </a:t>
            </a:r>
            <a:r>
              <a:rPr lang="en-US" dirty="0"/>
              <a:t>lead us not into temptation, </a:t>
            </a:r>
            <a:endParaRPr lang="en-US" dirty="0" smtClean="0"/>
          </a:p>
          <a:p>
            <a:r>
              <a:rPr lang="en-US" dirty="0" smtClean="0"/>
              <a:t>but </a:t>
            </a:r>
            <a:r>
              <a:rPr lang="en-US" dirty="0"/>
              <a:t>deliver us from evil. </a:t>
            </a:r>
            <a:r>
              <a:rPr lang="es-ES" dirty="0"/>
              <a:t>Amen.</a:t>
            </a:r>
            <a:endParaRPr lang="en-US" dirty="0"/>
          </a:p>
          <a:p>
            <a:pPr marL="0" indent="0">
              <a:buNone/>
            </a:pPr>
            <a:endParaRPr lang="es-ES" b="1" dirty="0" smtClean="0"/>
          </a:p>
        </p:txBody>
      </p:sp>
    </p:spTree>
    <p:extLst>
      <p:ext uri="{BB962C8B-B14F-4D97-AF65-F5344CB8AC3E}">
        <p14:creationId xmlns:p14="http://schemas.microsoft.com/office/powerpoint/2010/main" val="116051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 calcmode="lin" valueType="num">
                                      <p:cBhvr>
                                        <p:cTn id="70"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2" dur="500"/>
                                        <p:tgtEl>
                                          <p:spTgt spid="3">
                                            <p:txEl>
                                              <p:pRg st="10" end="1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 calcmode="lin" valueType="num">
                                      <p:cBhvr>
                                        <p:cTn id="77"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2" y="115330"/>
            <a:ext cx="11579469" cy="6399769"/>
          </a:xfrm>
        </p:spPr>
        <p:txBody>
          <a:bodyPr>
            <a:normAutofit/>
          </a:bodyPr>
          <a:lstStyle/>
          <a:p>
            <a:pPr marL="0" indent="0">
              <a:buNone/>
            </a:pPr>
            <a:r>
              <a:rPr lang="en-US" b="1" dirty="0"/>
              <a:t>15. Define the Sacrament of Confirmation: </a:t>
            </a:r>
            <a:endParaRPr lang="en-US" b="1" dirty="0" smtClean="0"/>
          </a:p>
          <a:p>
            <a:pPr marL="0" indent="0">
              <a:buNone/>
            </a:pPr>
            <a:r>
              <a:rPr lang="en-US" b="1" dirty="0" smtClean="0"/>
              <a:t>S</a:t>
            </a:r>
            <a:r>
              <a:rPr lang="en-US" dirty="0" smtClean="0"/>
              <a:t>acrament </a:t>
            </a:r>
            <a:r>
              <a:rPr lang="en-US" dirty="0"/>
              <a:t>in which the person receives the fullness of the Holy Spirit which enables us to profess our faith as soldiers of Jesus Christ</a:t>
            </a:r>
          </a:p>
          <a:p>
            <a:pPr marL="0" indent="0">
              <a:buNone/>
            </a:pPr>
            <a:endParaRPr lang="en-US" dirty="0"/>
          </a:p>
          <a:p>
            <a:pPr marL="0" indent="0">
              <a:buNone/>
            </a:pPr>
            <a:r>
              <a:rPr lang="en-US" b="1" dirty="0"/>
              <a:t>16.  The Precepts (Laws) of the </a:t>
            </a:r>
            <a:r>
              <a:rPr lang="en-US" b="1" dirty="0" smtClean="0"/>
              <a:t>Church</a:t>
            </a:r>
            <a:endParaRPr lang="en-US" dirty="0"/>
          </a:p>
          <a:p>
            <a:pPr lvl="0"/>
            <a:r>
              <a:rPr lang="en-US" dirty="0"/>
              <a:t>You shall attend Mass on Sundays and holy days of obligation and rest from unnecessary work on Sundays and holy days.</a:t>
            </a:r>
          </a:p>
          <a:p>
            <a:pPr lvl="0"/>
            <a:r>
              <a:rPr lang="en-US" dirty="0"/>
              <a:t>You shall confess sins at least once a year.</a:t>
            </a:r>
          </a:p>
          <a:p>
            <a:pPr lvl="0"/>
            <a:r>
              <a:rPr lang="en-US" dirty="0"/>
              <a:t>You shall receive Holy Communion at least during the Easter season.</a:t>
            </a:r>
          </a:p>
          <a:p>
            <a:pPr lvl="0"/>
            <a:r>
              <a:rPr lang="en-US" dirty="0"/>
              <a:t>You shall observe the days of fasting and abstinence established by the Church.</a:t>
            </a:r>
          </a:p>
          <a:p>
            <a:pPr lvl="0"/>
            <a:r>
              <a:rPr lang="en-US" dirty="0"/>
              <a:t>You shall help to provide for the needs of the Church</a:t>
            </a:r>
          </a:p>
          <a:p>
            <a:endParaRPr lang="en-US" sz="3200" dirty="0"/>
          </a:p>
        </p:txBody>
      </p:sp>
    </p:spTree>
    <p:extLst>
      <p:ext uri="{BB962C8B-B14F-4D97-AF65-F5344CB8AC3E}">
        <p14:creationId xmlns:p14="http://schemas.microsoft.com/office/powerpoint/2010/main" val="9379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down)">
                                      <p:cBhvr>
                                        <p:cTn id="13" dur="580">
                                          <p:stCondLst>
                                            <p:cond delay="0"/>
                                          </p:stCondLst>
                                        </p:cTn>
                                        <p:tgtEl>
                                          <p:spTgt spid="3">
                                            <p:txEl>
                                              <p:pRg st="4" end="4"/>
                                            </p:txEl>
                                          </p:spTgt>
                                        </p:tgtEl>
                                      </p:cBhvr>
                                    </p:animEffect>
                                    <p:anim calcmode="lin" valueType="num">
                                      <p:cBhvr>
                                        <p:cTn id="1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4" end="4"/>
                                            </p:txEl>
                                          </p:spTgt>
                                        </p:tgtEl>
                                      </p:cBhvr>
                                      <p:to x="100000" y="60000"/>
                                    </p:animScale>
                                    <p:animScale>
                                      <p:cBhvr>
                                        <p:cTn id="20" dur="166" decel="50000">
                                          <p:stCondLst>
                                            <p:cond delay="676"/>
                                          </p:stCondLst>
                                        </p:cTn>
                                        <p:tgtEl>
                                          <p:spTgt spid="3">
                                            <p:txEl>
                                              <p:pRg st="4" end="4"/>
                                            </p:txEl>
                                          </p:spTgt>
                                        </p:tgtEl>
                                      </p:cBhvr>
                                      <p:to x="100000" y="100000"/>
                                    </p:animScale>
                                    <p:animScale>
                                      <p:cBhvr>
                                        <p:cTn id="21" dur="26">
                                          <p:stCondLst>
                                            <p:cond delay="1312"/>
                                          </p:stCondLst>
                                        </p:cTn>
                                        <p:tgtEl>
                                          <p:spTgt spid="3">
                                            <p:txEl>
                                              <p:pRg st="4" end="4"/>
                                            </p:txEl>
                                          </p:spTgt>
                                        </p:tgtEl>
                                      </p:cBhvr>
                                      <p:to x="100000" y="80000"/>
                                    </p:animScale>
                                    <p:animScale>
                                      <p:cBhvr>
                                        <p:cTn id="22" dur="166" decel="50000">
                                          <p:stCondLst>
                                            <p:cond delay="1338"/>
                                          </p:stCondLst>
                                        </p:cTn>
                                        <p:tgtEl>
                                          <p:spTgt spid="3">
                                            <p:txEl>
                                              <p:pRg st="4" end="4"/>
                                            </p:txEl>
                                          </p:spTgt>
                                        </p:tgtEl>
                                      </p:cBhvr>
                                      <p:to x="100000" y="100000"/>
                                    </p:animScale>
                                    <p:animScale>
                                      <p:cBhvr>
                                        <p:cTn id="23" dur="26">
                                          <p:stCondLst>
                                            <p:cond delay="1642"/>
                                          </p:stCondLst>
                                        </p:cTn>
                                        <p:tgtEl>
                                          <p:spTgt spid="3">
                                            <p:txEl>
                                              <p:pRg st="4" end="4"/>
                                            </p:txEl>
                                          </p:spTgt>
                                        </p:tgtEl>
                                      </p:cBhvr>
                                      <p:to x="100000" y="90000"/>
                                    </p:animScale>
                                    <p:animScale>
                                      <p:cBhvr>
                                        <p:cTn id="24" dur="166" decel="50000">
                                          <p:stCondLst>
                                            <p:cond delay="1668"/>
                                          </p:stCondLst>
                                        </p:cTn>
                                        <p:tgtEl>
                                          <p:spTgt spid="3">
                                            <p:txEl>
                                              <p:pRg st="4" end="4"/>
                                            </p:txEl>
                                          </p:spTgt>
                                        </p:tgtEl>
                                      </p:cBhvr>
                                      <p:to x="100000" y="100000"/>
                                    </p:animScale>
                                    <p:animScale>
                                      <p:cBhvr>
                                        <p:cTn id="25" dur="26">
                                          <p:stCondLst>
                                            <p:cond delay="1808"/>
                                          </p:stCondLst>
                                        </p:cTn>
                                        <p:tgtEl>
                                          <p:spTgt spid="3">
                                            <p:txEl>
                                              <p:pRg st="4" end="4"/>
                                            </p:txEl>
                                          </p:spTgt>
                                        </p:tgtEl>
                                      </p:cBhvr>
                                      <p:to x="100000" y="95000"/>
                                    </p:animScale>
                                    <p:animScale>
                                      <p:cBhvr>
                                        <p:cTn id="26" dur="166" decel="50000">
                                          <p:stCondLst>
                                            <p:cond delay="1834"/>
                                          </p:stCondLst>
                                        </p:cTn>
                                        <p:tgtEl>
                                          <p:spTgt spid="3">
                                            <p:txEl>
                                              <p:pRg st="4" end="4"/>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down)">
                                      <p:cBhvr>
                                        <p:cTn id="31" dur="580">
                                          <p:stCondLst>
                                            <p:cond delay="0"/>
                                          </p:stCondLst>
                                        </p:cTn>
                                        <p:tgtEl>
                                          <p:spTgt spid="3">
                                            <p:txEl>
                                              <p:pRg st="5" end="5"/>
                                            </p:txEl>
                                          </p:spTgt>
                                        </p:tgtEl>
                                      </p:cBhvr>
                                    </p:animEffect>
                                    <p:anim calcmode="lin" valueType="num">
                                      <p:cBhvr>
                                        <p:cTn id="32"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5" end="5"/>
                                            </p:txEl>
                                          </p:spTgt>
                                        </p:tgtEl>
                                      </p:cBhvr>
                                      <p:to x="100000" y="60000"/>
                                    </p:animScale>
                                    <p:animScale>
                                      <p:cBhvr>
                                        <p:cTn id="38" dur="166" decel="50000">
                                          <p:stCondLst>
                                            <p:cond delay="676"/>
                                          </p:stCondLst>
                                        </p:cTn>
                                        <p:tgtEl>
                                          <p:spTgt spid="3">
                                            <p:txEl>
                                              <p:pRg st="5" end="5"/>
                                            </p:txEl>
                                          </p:spTgt>
                                        </p:tgtEl>
                                      </p:cBhvr>
                                      <p:to x="100000" y="100000"/>
                                    </p:animScale>
                                    <p:animScale>
                                      <p:cBhvr>
                                        <p:cTn id="39" dur="26">
                                          <p:stCondLst>
                                            <p:cond delay="1312"/>
                                          </p:stCondLst>
                                        </p:cTn>
                                        <p:tgtEl>
                                          <p:spTgt spid="3">
                                            <p:txEl>
                                              <p:pRg st="5" end="5"/>
                                            </p:txEl>
                                          </p:spTgt>
                                        </p:tgtEl>
                                      </p:cBhvr>
                                      <p:to x="100000" y="80000"/>
                                    </p:animScale>
                                    <p:animScale>
                                      <p:cBhvr>
                                        <p:cTn id="40" dur="166" decel="50000">
                                          <p:stCondLst>
                                            <p:cond delay="1338"/>
                                          </p:stCondLst>
                                        </p:cTn>
                                        <p:tgtEl>
                                          <p:spTgt spid="3">
                                            <p:txEl>
                                              <p:pRg st="5" end="5"/>
                                            </p:txEl>
                                          </p:spTgt>
                                        </p:tgtEl>
                                      </p:cBhvr>
                                      <p:to x="100000" y="100000"/>
                                    </p:animScale>
                                    <p:animScale>
                                      <p:cBhvr>
                                        <p:cTn id="41" dur="26">
                                          <p:stCondLst>
                                            <p:cond delay="1642"/>
                                          </p:stCondLst>
                                        </p:cTn>
                                        <p:tgtEl>
                                          <p:spTgt spid="3">
                                            <p:txEl>
                                              <p:pRg st="5" end="5"/>
                                            </p:txEl>
                                          </p:spTgt>
                                        </p:tgtEl>
                                      </p:cBhvr>
                                      <p:to x="100000" y="90000"/>
                                    </p:animScale>
                                    <p:animScale>
                                      <p:cBhvr>
                                        <p:cTn id="42" dur="166" decel="50000">
                                          <p:stCondLst>
                                            <p:cond delay="1668"/>
                                          </p:stCondLst>
                                        </p:cTn>
                                        <p:tgtEl>
                                          <p:spTgt spid="3">
                                            <p:txEl>
                                              <p:pRg st="5" end="5"/>
                                            </p:txEl>
                                          </p:spTgt>
                                        </p:tgtEl>
                                      </p:cBhvr>
                                      <p:to x="100000" y="100000"/>
                                    </p:animScale>
                                    <p:animScale>
                                      <p:cBhvr>
                                        <p:cTn id="43" dur="26">
                                          <p:stCondLst>
                                            <p:cond delay="1808"/>
                                          </p:stCondLst>
                                        </p:cTn>
                                        <p:tgtEl>
                                          <p:spTgt spid="3">
                                            <p:txEl>
                                              <p:pRg st="5" end="5"/>
                                            </p:txEl>
                                          </p:spTgt>
                                        </p:tgtEl>
                                      </p:cBhvr>
                                      <p:to x="100000" y="95000"/>
                                    </p:animScale>
                                    <p:animScale>
                                      <p:cBhvr>
                                        <p:cTn id="44" dur="166" decel="50000">
                                          <p:stCondLst>
                                            <p:cond delay="1834"/>
                                          </p:stCondLst>
                                        </p:cTn>
                                        <p:tgtEl>
                                          <p:spTgt spid="3">
                                            <p:txEl>
                                              <p:pRg st="5" end="5"/>
                                            </p:txEl>
                                          </p:spTgt>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wipe(down)">
                                      <p:cBhvr>
                                        <p:cTn id="49" dur="580">
                                          <p:stCondLst>
                                            <p:cond delay="0"/>
                                          </p:stCondLst>
                                        </p:cTn>
                                        <p:tgtEl>
                                          <p:spTgt spid="3">
                                            <p:txEl>
                                              <p:pRg st="6" end="6"/>
                                            </p:txEl>
                                          </p:spTgt>
                                        </p:tgtEl>
                                      </p:cBhvr>
                                    </p:animEffect>
                                    <p:anim calcmode="lin" valueType="num">
                                      <p:cBhvr>
                                        <p:cTn id="5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3">
                                            <p:txEl>
                                              <p:pRg st="6" end="6"/>
                                            </p:txEl>
                                          </p:spTgt>
                                        </p:tgtEl>
                                      </p:cBhvr>
                                      <p:to x="100000" y="60000"/>
                                    </p:animScale>
                                    <p:animScale>
                                      <p:cBhvr>
                                        <p:cTn id="56" dur="166" decel="50000">
                                          <p:stCondLst>
                                            <p:cond delay="676"/>
                                          </p:stCondLst>
                                        </p:cTn>
                                        <p:tgtEl>
                                          <p:spTgt spid="3">
                                            <p:txEl>
                                              <p:pRg st="6" end="6"/>
                                            </p:txEl>
                                          </p:spTgt>
                                        </p:tgtEl>
                                      </p:cBhvr>
                                      <p:to x="100000" y="100000"/>
                                    </p:animScale>
                                    <p:animScale>
                                      <p:cBhvr>
                                        <p:cTn id="57" dur="26">
                                          <p:stCondLst>
                                            <p:cond delay="1312"/>
                                          </p:stCondLst>
                                        </p:cTn>
                                        <p:tgtEl>
                                          <p:spTgt spid="3">
                                            <p:txEl>
                                              <p:pRg st="6" end="6"/>
                                            </p:txEl>
                                          </p:spTgt>
                                        </p:tgtEl>
                                      </p:cBhvr>
                                      <p:to x="100000" y="80000"/>
                                    </p:animScale>
                                    <p:animScale>
                                      <p:cBhvr>
                                        <p:cTn id="58" dur="166" decel="50000">
                                          <p:stCondLst>
                                            <p:cond delay="1338"/>
                                          </p:stCondLst>
                                        </p:cTn>
                                        <p:tgtEl>
                                          <p:spTgt spid="3">
                                            <p:txEl>
                                              <p:pRg st="6" end="6"/>
                                            </p:txEl>
                                          </p:spTgt>
                                        </p:tgtEl>
                                      </p:cBhvr>
                                      <p:to x="100000" y="100000"/>
                                    </p:animScale>
                                    <p:animScale>
                                      <p:cBhvr>
                                        <p:cTn id="59" dur="26">
                                          <p:stCondLst>
                                            <p:cond delay="1642"/>
                                          </p:stCondLst>
                                        </p:cTn>
                                        <p:tgtEl>
                                          <p:spTgt spid="3">
                                            <p:txEl>
                                              <p:pRg st="6" end="6"/>
                                            </p:txEl>
                                          </p:spTgt>
                                        </p:tgtEl>
                                      </p:cBhvr>
                                      <p:to x="100000" y="90000"/>
                                    </p:animScale>
                                    <p:animScale>
                                      <p:cBhvr>
                                        <p:cTn id="60" dur="166" decel="50000">
                                          <p:stCondLst>
                                            <p:cond delay="1668"/>
                                          </p:stCondLst>
                                        </p:cTn>
                                        <p:tgtEl>
                                          <p:spTgt spid="3">
                                            <p:txEl>
                                              <p:pRg st="6" end="6"/>
                                            </p:txEl>
                                          </p:spTgt>
                                        </p:tgtEl>
                                      </p:cBhvr>
                                      <p:to x="100000" y="100000"/>
                                    </p:animScale>
                                    <p:animScale>
                                      <p:cBhvr>
                                        <p:cTn id="61" dur="26">
                                          <p:stCondLst>
                                            <p:cond delay="1808"/>
                                          </p:stCondLst>
                                        </p:cTn>
                                        <p:tgtEl>
                                          <p:spTgt spid="3">
                                            <p:txEl>
                                              <p:pRg st="6" end="6"/>
                                            </p:txEl>
                                          </p:spTgt>
                                        </p:tgtEl>
                                      </p:cBhvr>
                                      <p:to x="100000" y="95000"/>
                                    </p:animScale>
                                    <p:animScale>
                                      <p:cBhvr>
                                        <p:cTn id="62" dur="166" decel="50000">
                                          <p:stCondLst>
                                            <p:cond delay="1834"/>
                                          </p:stCondLst>
                                        </p:cTn>
                                        <p:tgtEl>
                                          <p:spTgt spid="3">
                                            <p:txEl>
                                              <p:pRg st="6" end="6"/>
                                            </p:tx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nodeType="clickEffect">
                                  <p:stCondLst>
                                    <p:cond delay="0"/>
                                  </p:stCondLst>
                                  <p:childTnLst>
                                    <p:set>
                                      <p:cBhvr>
                                        <p:cTn id="66" dur="1" fill="hold">
                                          <p:stCondLst>
                                            <p:cond delay="0"/>
                                          </p:stCondLst>
                                        </p:cTn>
                                        <p:tgtEl>
                                          <p:spTgt spid="3">
                                            <p:txEl>
                                              <p:pRg st="7" end="7"/>
                                            </p:txEl>
                                          </p:spTgt>
                                        </p:tgtEl>
                                        <p:attrNameLst>
                                          <p:attrName>style.visibility</p:attrName>
                                        </p:attrNameLst>
                                      </p:cBhvr>
                                      <p:to>
                                        <p:strVal val="visible"/>
                                      </p:to>
                                    </p:set>
                                    <p:animEffect transition="in" filter="wipe(down)">
                                      <p:cBhvr>
                                        <p:cTn id="67" dur="580">
                                          <p:stCondLst>
                                            <p:cond delay="0"/>
                                          </p:stCondLst>
                                        </p:cTn>
                                        <p:tgtEl>
                                          <p:spTgt spid="3">
                                            <p:txEl>
                                              <p:pRg st="7" end="7"/>
                                            </p:txEl>
                                          </p:spTgt>
                                        </p:tgtEl>
                                      </p:cBhvr>
                                    </p:animEffect>
                                    <p:anim calcmode="lin" valueType="num">
                                      <p:cBhvr>
                                        <p:cTn id="68"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3">
                                            <p:txEl>
                                              <p:pRg st="7" end="7"/>
                                            </p:txEl>
                                          </p:spTgt>
                                        </p:tgtEl>
                                      </p:cBhvr>
                                      <p:to x="100000" y="60000"/>
                                    </p:animScale>
                                    <p:animScale>
                                      <p:cBhvr>
                                        <p:cTn id="74" dur="166" decel="50000">
                                          <p:stCondLst>
                                            <p:cond delay="676"/>
                                          </p:stCondLst>
                                        </p:cTn>
                                        <p:tgtEl>
                                          <p:spTgt spid="3">
                                            <p:txEl>
                                              <p:pRg st="7" end="7"/>
                                            </p:txEl>
                                          </p:spTgt>
                                        </p:tgtEl>
                                      </p:cBhvr>
                                      <p:to x="100000" y="100000"/>
                                    </p:animScale>
                                    <p:animScale>
                                      <p:cBhvr>
                                        <p:cTn id="75" dur="26">
                                          <p:stCondLst>
                                            <p:cond delay="1312"/>
                                          </p:stCondLst>
                                        </p:cTn>
                                        <p:tgtEl>
                                          <p:spTgt spid="3">
                                            <p:txEl>
                                              <p:pRg st="7" end="7"/>
                                            </p:txEl>
                                          </p:spTgt>
                                        </p:tgtEl>
                                      </p:cBhvr>
                                      <p:to x="100000" y="80000"/>
                                    </p:animScale>
                                    <p:animScale>
                                      <p:cBhvr>
                                        <p:cTn id="76" dur="166" decel="50000">
                                          <p:stCondLst>
                                            <p:cond delay="1338"/>
                                          </p:stCondLst>
                                        </p:cTn>
                                        <p:tgtEl>
                                          <p:spTgt spid="3">
                                            <p:txEl>
                                              <p:pRg st="7" end="7"/>
                                            </p:txEl>
                                          </p:spTgt>
                                        </p:tgtEl>
                                      </p:cBhvr>
                                      <p:to x="100000" y="100000"/>
                                    </p:animScale>
                                    <p:animScale>
                                      <p:cBhvr>
                                        <p:cTn id="77" dur="26">
                                          <p:stCondLst>
                                            <p:cond delay="1642"/>
                                          </p:stCondLst>
                                        </p:cTn>
                                        <p:tgtEl>
                                          <p:spTgt spid="3">
                                            <p:txEl>
                                              <p:pRg st="7" end="7"/>
                                            </p:txEl>
                                          </p:spTgt>
                                        </p:tgtEl>
                                      </p:cBhvr>
                                      <p:to x="100000" y="90000"/>
                                    </p:animScale>
                                    <p:animScale>
                                      <p:cBhvr>
                                        <p:cTn id="78" dur="166" decel="50000">
                                          <p:stCondLst>
                                            <p:cond delay="1668"/>
                                          </p:stCondLst>
                                        </p:cTn>
                                        <p:tgtEl>
                                          <p:spTgt spid="3">
                                            <p:txEl>
                                              <p:pRg st="7" end="7"/>
                                            </p:txEl>
                                          </p:spTgt>
                                        </p:tgtEl>
                                      </p:cBhvr>
                                      <p:to x="100000" y="100000"/>
                                    </p:animScale>
                                    <p:animScale>
                                      <p:cBhvr>
                                        <p:cTn id="79" dur="26">
                                          <p:stCondLst>
                                            <p:cond delay="1808"/>
                                          </p:stCondLst>
                                        </p:cTn>
                                        <p:tgtEl>
                                          <p:spTgt spid="3">
                                            <p:txEl>
                                              <p:pRg st="7" end="7"/>
                                            </p:txEl>
                                          </p:spTgt>
                                        </p:tgtEl>
                                      </p:cBhvr>
                                      <p:to x="100000" y="95000"/>
                                    </p:animScale>
                                    <p:animScale>
                                      <p:cBhvr>
                                        <p:cTn id="80" dur="166" decel="50000">
                                          <p:stCondLst>
                                            <p:cond delay="1834"/>
                                          </p:stCondLst>
                                        </p:cTn>
                                        <p:tgtEl>
                                          <p:spTgt spid="3">
                                            <p:txEl>
                                              <p:pRg st="7" end="7"/>
                                            </p:txEl>
                                          </p:spTgt>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nodeType="clickEffect">
                                  <p:stCondLst>
                                    <p:cond delay="0"/>
                                  </p:stCondLst>
                                  <p:childTnLst>
                                    <p:set>
                                      <p:cBhvr>
                                        <p:cTn id="84" dur="1" fill="hold">
                                          <p:stCondLst>
                                            <p:cond delay="0"/>
                                          </p:stCondLst>
                                        </p:cTn>
                                        <p:tgtEl>
                                          <p:spTgt spid="3">
                                            <p:txEl>
                                              <p:pRg st="8" end="8"/>
                                            </p:txEl>
                                          </p:spTgt>
                                        </p:tgtEl>
                                        <p:attrNameLst>
                                          <p:attrName>style.visibility</p:attrName>
                                        </p:attrNameLst>
                                      </p:cBhvr>
                                      <p:to>
                                        <p:strVal val="visible"/>
                                      </p:to>
                                    </p:set>
                                    <p:animEffect transition="in" filter="wipe(down)">
                                      <p:cBhvr>
                                        <p:cTn id="85" dur="580">
                                          <p:stCondLst>
                                            <p:cond delay="0"/>
                                          </p:stCondLst>
                                        </p:cTn>
                                        <p:tgtEl>
                                          <p:spTgt spid="3">
                                            <p:txEl>
                                              <p:pRg st="8" end="8"/>
                                            </p:txEl>
                                          </p:spTgt>
                                        </p:tgtEl>
                                      </p:cBhvr>
                                    </p:animEffect>
                                    <p:anim calcmode="lin" valueType="num">
                                      <p:cBhvr>
                                        <p:cTn id="86"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91" dur="26">
                                          <p:stCondLst>
                                            <p:cond delay="650"/>
                                          </p:stCondLst>
                                        </p:cTn>
                                        <p:tgtEl>
                                          <p:spTgt spid="3">
                                            <p:txEl>
                                              <p:pRg st="8" end="8"/>
                                            </p:txEl>
                                          </p:spTgt>
                                        </p:tgtEl>
                                      </p:cBhvr>
                                      <p:to x="100000" y="60000"/>
                                    </p:animScale>
                                    <p:animScale>
                                      <p:cBhvr>
                                        <p:cTn id="92" dur="166" decel="50000">
                                          <p:stCondLst>
                                            <p:cond delay="676"/>
                                          </p:stCondLst>
                                        </p:cTn>
                                        <p:tgtEl>
                                          <p:spTgt spid="3">
                                            <p:txEl>
                                              <p:pRg st="8" end="8"/>
                                            </p:txEl>
                                          </p:spTgt>
                                        </p:tgtEl>
                                      </p:cBhvr>
                                      <p:to x="100000" y="100000"/>
                                    </p:animScale>
                                    <p:animScale>
                                      <p:cBhvr>
                                        <p:cTn id="93" dur="26">
                                          <p:stCondLst>
                                            <p:cond delay="1312"/>
                                          </p:stCondLst>
                                        </p:cTn>
                                        <p:tgtEl>
                                          <p:spTgt spid="3">
                                            <p:txEl>
                                              <p:pRg st="8" end="8"/>
                                            </p:txEl>
                                          </p:spTgt>
                                        </p:tgtEl>
                                      </p:cBhvr>
                                      <p:to x="100000" y="80000"/>
                                    </p:animScale>
                                    <p:animScale>
                                      <p:cBhvr>
                                        <p:cTn id="94" dur="166" decel="50000">
                                          <p:stCondLst>
                                            <p:cond delay="1338"/>
                                          </p:stCondLst>
                                        </p:cTn>
                                        <p:tgtEl>
                                          <p:spTgt spid="3">
                                            <p:txEl>
                                              <p:pRg st="8" end="8"/>
                                            </p:txEl>
                                          </p:spTgt>
                                        </p:tgtEl>
                                      </p:cBhvr>
                                      <p:to x="100000" y="100000"/>
                                    </p:animScale>
                                    <p:animScale>
                                      <p:cBhvr>
                                        <p:cTn id="95" dur="26">
                                          <p:stCondLst>
                                            <p:cond delay="1642"/>
                                          </p:stCondLst>
                                        </p:cTn>
                                        <p:tgtEl>
                                          <p:spTgt spid="3">
                                            <p:txEl>
                                              <p:pRg st="8" end="8"/>
                                            </p:txEl>
                                          </p:spTgt>
                                        </p:tgtEl>
                                      </p:cBhvr>
                                      <p:to x="100000" y="90000"/>
                                    </p:animScale>
                                    <p:animScale>
                                      <p:cBhvr>
                                        <p:cTn id="96" dur="166" decel="50000">
                                          <p:stCondLst>
                                            <p:cond delay="1668"/>
                                          </p:stCondLst>
                                        </p:cTn>
                                        <p:tgtEl>
                                          <p:spTgt spid="3">
                                            <p:txEl>
                                              <p:pRg st="8" end="8"/>
                                            </p:txEl>
                                          </p:spTgt>
                                        </p:tgtEl>
                                      </p:cBhvr>
                                      <p:to x="100000" y="100000"/>
                                    </p:animScale>
                                    <p:animScale>
                                      <p:cBhvr>
                                        <p:cTn id="97" dur="26">
                                          <p:stCondLst>
                                            <p:cond delay="1808"/>
                                          </p:stCondLst>
                                        </p:cTn>
                                        <p:tgtEl>
                                          <p:spTgt spid="3">
                                            <p:txEl>
                                              <p:pRg st="8" end="8"/>
                                            </p:txEl>
                                          </p:spTgt>
                                        </p:tgtEl>
                                      </p:cBhvr>
                                      <p:to x="100000" y="95000"/>
                                    </p:animScale>
                                    <p:animScale>
                                      <p:cBhvr>
                                        <p:cTn id="98"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2" y="115330"/>
            <a:ext cx="11579469" cy="6399769"/>
          </a:xfrm>
        </p:spPr>
        <p:txBody>
          <a:bodyPr>
            <a:normAutofit/>
          </a:bodyPr>
          <a:lstStyle/>
          <a:p>
            <a:pPr marL="0" indent="0">
              <a:buNone/>
            </a:pPr>
            <a:r>
              <a:rPr lang="en-US" b="1" dirty="0"/>
              <a:t>17.  The two great </a:t>
            </a:r>
            <a:r>
              <a:rPr lang="en-US" b="1" dirty="0" smtClean="0"/>
              <a:t>commandments</a:t>
            </a:r>
            <a:endParaRPr lang="en-US" dirty="0"/>
          </a:p>
          <a:p>
            <a:r>
              <a:rPr lang="en-US" dirty="0"/>
              <a:t>You shall love the Lord your God with your whole heart, and with your whole soul, and with your whole mind, and with your whole strength; </a:t>
            </a:r>
          </a:p>
          <a:p>
            <a:r>
              <a:rPr lang="en-US" dirty="0"/>
              <a:t>You shall love your neighbor as yourself.</a:t>
            </a:r>
          </a:p>
          <a:p>
            <a:endParaRPr lang="en-US" sz="3200" dirty="0"/>
          </a:p>
        </p:txBody>
      </p:sp>
    </p:spTree>
    <p:extLst>
      <p:ext uri="{BB962C8B-B14F-4D97-AF65-F5344CB8AC3E}">
        <p14:creationId xmlns:p14="http://schemas.microsoft.com/office/powerpoint/2010/main" val="146801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352425" y="268530"/>
            <a:ext cx="10572125"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altLang="en-US" sz="5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18. The Mysteries of the Rosary</a:t>
            </a:r>
            <a:endParaRPr kumimoji="0" lang="en-US" altLang="en-US" sz="4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altLang="en-US" sz="5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The Joyful Mysteries </a:t>
            </a:r>
            <a:endParaRPr kumimoji="0" lang="en-US" altLang="en-US" sz="4800" b="0" i="0" u="none" strike="noStrike" cap="none" normalizeH="0" baseline="0" dirty="0" smtClean="0">
              <a:ln>
                <a:noFill/>
              </a:ln>
              <a:solidFill>
                <a:schemeClr val="tx1"/>
              </a:solidFill>
              <a:effectLst/>
              <a:latin typeface="Arial" panose="020B0604020202020204" pitchFamily="34" charset="0"/>
            </a:endParaRPr>
          </a:p>
          <a:p>
            <a:pPr marL="914400" marR="0" lvl="0" indent="-914400" algn="l" defTabSz="914400" rtl="0" eaLnBrk="0" fontAlgn="base" latinLnBrk="0" hangingPunct="0">
              <a:lnSpc>
                <a:spcPct val="100000"/>
              </a:lnSpc>
              <a:spcBef>
                <a:spcPct val="0"/>
              </a:spcBef>
              <a:spcAft>
                <a:spcPct val="0"/>
              </a:spcAft>
              <a:buClrTx/>
              <a:buSzTx/>
              <a:buFont typeface="+mj-lt"/>
              <a:buAutoNum type="arabicPeriod"/>
              <a:tabLst>
                <a:tab pos="914400" algn="l"/>
              </a:tabLst>
            </a:pPr>
            <a:r>
              <a:rPr kumimoji="0" lang="en-US" altLang="en-US" sz="5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The Annunciation</a:t>
            </a:r>
            <a:endParaRPr kumimoji="0" lang="en-US" altLang="en-US" sz="4800" b="0" i="0" u="none" strike="noStrike" cap="none" normalizeH="0" baseline="0" dirty="0" smtClean="0">
              <a:ln>
                <a:noFill/>
              </a:ln>
              <a:solidFill>
                <a:schemeClr val="tx1"/>
              </a:solidFill>
              <a:effectLst/>
              <a:latin typeface="Arial" panose="020B0604020202020204" pitchFamily="34" charset="0"/>
            </a:endParaRPr>
          </a:p>
          <a:p>
            <a:pPr marL="914400" marR="0" lvl="0" indent="-914400" algn="l" defTabSz="914400" rtl="0" eaLnBrk="0" fontAlgn="base" latinLnBrk="0" hangingPunct="0">
              <a:lnSpc>
                <a:spcPct val="100000"/>
              </a:lnSpc>
              <a:spcBef>
                <a:spcPct val="0"/>
              </a:spcBef>
              <a:spcAft>
                <a:spcPct val="0"/>
              </a:spcAft>
              <a:buClrTx/>
              <a:buSzTx/>
              <a:buFont typeface="+mj-lt"/>
              <a:buAutoNum type="arabicPeriod"/>
              <a:tabLst>
                <a:tab pos="914400" algn="l"/>
              </a:tabLst>
            </a:pPr>
            <a:r>
              <a:rPr kumimoji="0" lang="en-US" altLang="en-US" sz="5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The Visitation</a:t>
            </a:r>
            <a:endParaRPr kumimoji="0" lang="en-US" altLang="en-US" sz="4800" b="0" i="0" u="none" strike="noStrike" cap="none" normalizeH="0" baseline="0" dirty="0" smtClean="0">
              <a:ln>
                <a:noFill/>
              </a:ln>
              <a:solidFill>
                <a:schemeClr val="tx1"/>
              </a:solidFill>
              <a:effectLst/>
              <a:latin typeface="Arial" panose="020B0604020202020204" pitchFamily="34" charset="0"/>
            </a:endParaRPr>
          </a:p>
          <a:p>
            <a:pPr marL="914400" marR="0" lvl="0" indent="-914400" algn="l" defTabSz="914400" rtl="0" eaLnBrk="0" fontAlgn="base" latinLnBrk="0" hangingPunct="0">
              <a:lnSpc>
                <a:spcPct val="100000"/>
              </a:lnSpc>
              <a:spcBef>
                <a:spcPct val="0"/>
              </a:spcBef>
              <a:spcAft>
                <a:spcPct val="0"/>
              </a:spcAft>
              <a:buClrTx/>
              <a:buSzTx/>
              <a:buFont typeface="+mj-lt"/>
              <a:buAutoNum type="arabicPeriod"/>
              <a:tabLst>
                <a:tab pos="914400" algn="l"/>
              </a:tabLst>
            </a:pPr>
            <a:r>
              <a:rPr kumimoji="0" lang="en-US" altLang="en-US" sz="5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The Birth of Jesus</a:t>
            </a:r>
            <a:endParaRPr kumimoji="0" lang="en-US" altLang="en-US" sz="4800" b="0" i="0" u="none" strike="noStrike" cap="none" normalizeH="0" baseline="0" dirty="0" smtClean="0">
              <a:ln>
                <a:noFill/>
              </a:ln>
              <a:solidFill>
                <a:schemeClr val="tx1"/>
              </a:solidFill>
              <a:effectLst/>
              <a:latin typeface="Arial" panose="020B0604020202020204" pitchFamily="34" charset="0"/>
            </a:endParaRPr>
          </a:p>
          <a:p>
            <a:pPr marL="914400" marR="0" lvl="0" indent="-914400" algn="l" defTabSz="914400" rtl="0" eaLnBrk="0" fontAlgn="base" latinLnBrk="0" hangingPunct="0">
              <a:lnSpc>
                <a:spcPct val="100000"/>
              </a:lnSpc>
              <a:spcBef>
                <a:spcPct val="0"/>
              </a:spcBef>
              <a:spcAft>
                <a:spcPct val="0"/>
              </a:spcAft>
              <a:buClrTx/>
              <a:buSzTx/>
              <a:buFont typeface="+mj-lt"/>
              <a:buAutoNum type="arabicPeriod"/>
              <a:tabLst>
                <a:tab pos="914400" algn="l"/>
              </a:tabLst>
            </a:pPr>
            <a:r>
              <a:rPr kumimoji="0" lang="en-US" altLang="en-US" sz="5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The Presentation in the Temple</a:t>
            </a:r>
            <a:endParaRPr kumimoji="0" lang="en-US" altLang="en-US" sz="4800" b="0" i="0" u="none" strike="noStrike" cap="none" normalizeH="0" baseline="0" dirty="0" smtClean="0">
              <a:ln>
                <a:noFill/>
              </a:ln>
              <a:solidFill>
                <a:schemeClr val="tx1"/>
              </a:solidFill>
              <a:effectLst/>
              <a:latin typeface="Arial" panose="020B0604020202020204" pitchFamily="34" charset="0"/>
            </a:endParaRPr>
          </a:p>
          <a:p>
            <a:pPr marL="914400" marR="0" lvl="0" indent="-914400" algn="l" defTabSz="914400" rtl="0" eaLnBrk="0" fontAlgn="base" latinLnBrk="0" hangingPunct="0">
              <a:lnSpc>
                <a:spcPct val="100000"/>
              </a:lnSpc>
              <a:spcBef>
                <a:spcPct val="0"/>
              </a:spcBef>
              <a:spcAft>
                <a:spcPct val="0"/>
              </a:spcAft>
              <a:buClrTx/>
              <a:buSzTx/>
              <a:buFont typeface="+mj-lt"/>
              <a:buAutoNum type="arabicPeriod"/>
              <a:tabLst>
                <a:tab pos="914400" algn="l"/>
              </a:tabLst>
            </a:pPr>
            <a:r>
              <a:rPr kumimoji="0" lang="en-US" altLang="en-US" sz="5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The Finding in the Temple</a:t>
            </a: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endParaRPr lang="en-US" altLang="en-US" sz="1200" dirty="0"/>
          </a:p>
        </p:txBody>
      </p:sp>
    </p:spTree>
    <p:extLst>
      <p:ext uri="{BB962C8B-B14F-4D97-AF65-F5344CB8AC3E}">
        <p14:creationId xmlns:p14="http://schemas.microsoft.com/office/powerpoint/2010/main" val="174590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352425" y="2807687"/>
            <a:ext cx="23916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altLang="en-US" sz="4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endParaRPr lang="en-US" altLang="en-US" sz="1200" dirty="0"/>
          </a:p>
        </p:txBody>
      </p:sp>
      <p:sp>
        <p:nvSpPr>
          <p:cNvPr id="4" name="Rectangle 1"/>
          <p:cNvSpPr>
            <a:spLocks noChangeArrowheads="1"/>
          </p:cNvSpPr>
          <p:nvPr/>
        </p:nvSpPr>
        <p:spPr bwMode="auto">
          <a:xfrm>
            <a:off x="197223" y="779602"/>
            <a:ext cx="12279324"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r>
              <a:rPr lang="en-US" altLang="en-US" sz="4800" b="1" dirty="0">
                <a:ea typeface="Times New Roman" panose="02020603050405020304" pitchFamily="18" charset="0"/>
              </a:rPr>
              <a:t>18. The Mysteries of the Rosary</a:t>
            </a: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altLang="en-US" sz="4800" b="0" i="1" u="none" strike="noStrike" cap="none" normalizeH="0" baseline="0" dirty="0" smtClean="0">
                <a:ln>
                  <a:noFill/>
                </a:ln>
                <a:solidFill>
                  <a:schemeClr val="tx1"/>
                </a:solidFill>
                <a:effectLst/>
                <a:ea typeface="Times New Roman" panose="02020603050405020304" pitchFamily="18" charset="0"/>
              </a:rPr>
              <a:t>The Luminous Mysteries</a:t>
            </a:r>
            <a:endParaRPr kumimoji="0" lang="en-US" altLang="en-US" sz="4400" b="0" i="0" u="none" strike="noStrike" cap="none" normalizeH="0" baseline="0" dirty="0" smtClean="0">
              <a:ln>
                <a:noFill/>
              </a:ln>
              <a:solidFill>
                <a:schemeClr val="tx1"/>
              </a:solidFill>
              <a:effectLst/>
              <a:latin typeface="Arial" panose="020B0604020202020204" pitchFamily="34" charset="0"/>
            </a:endParaRPr>
          </a:p>
          <a:p>
            <a:pPr marL="914400" marR="0" lvl="0" indent="-914400" algn="l" defTabSz="914400" rtl="0" eaLnBrk="0" fontAlgn="base" latinLnBrk="0" hangingPunct="0">
              <a:lnSpc>
                <a:spcPct val="100000"/>
              </a:lnSpc>
              <a:spcBef>
                <a:spcPct val="0"/>
              </a:spcBef>
              <a:spcAft>
                <a:spcPct val="0"/>
              </a:spcAft>
              <a:buClrTx/>
              <a:buSzTx/>
              <a:buFont typeface="+mj-lt"/>
              <a:buAutoNum type="arabicPeriod"/>
              <a:tabLst>
                <a:tab pos="914400" algn="l"/>
              </a:tabLst>
            </a:pPr>
            <a:r>
              <a:rPr kumimoji="0" lang="en-US" altLang="en-US" sz="4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The Baptism in the Jordan</a:t>
            </a:r>
            <a:endParaRPr kumimoji="0" lang="en-US" altLang="en-US" sz="4400" b="0" i="0" u="none" strike="noStrike" cap="none" normalizeH="0" baseline="0" dirty="0" smtClean="0">
              <a:ln>
                <a:noFill/>
              </a:ln>
              <a:solidFill>
                <a:schemeClr val="tx1"/>
              </a:solidFill>
              <a:effectLst/>
              <a:latin typeface="Arial" panose="020B0604020202020204" pitchFamily="34" charset="0"/>
            </a:endParaRPr>
          </a:p>
          <a:p>
            <a:pPr marL="914400" marR="0" lvl="0" indent="-914400" algn="l" defTabSz="914400" rtl="0" eaLnBrk="0" fontAlgn="base" latinLnBrk="0" hangingPunct="0">
              <a:lnSpc>
                <a:spcPct val="100000"/>
              </a:lnSpc>
              <a:spcBef>
                <a:spcPct val="0"/>
              </a:spcBef>
              <a:spcAft>
                <a:spcPct val="0"/>
              </a:spcAft>
              <a:buClrTx/>
              <a:buSzTx/>
              <a:buFont typeface="+mj-lt"/>
              <a:buAutoNum type="arabicPeriod"/>
              <a:tabLst>
                <a:tab pos="914400" algn="l"/>
              </a:tabLst>
            </a:pPr>
            <a:r>
              <a:rPr kumimoji="0" lang="en-US" altLang="en-US" sz="4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The Wedding at Cana</a:t>
            </a:r>
            <a:endParaRPr kumimoji="0" lang="en-US" altLang="en-US" sz="4400" b="0" i="0" u="none" strike="noStrike" cap="none" normalizeH="0" baseline="0" dirty="0" smtClean="0">
              <a:ln>
                <a:noFill/>
              </a:ln>
              <a:solidFill>
                <a:schemeClr val="tx1"/>
              </a:solidFill>
              <a:effectLst/>
              <a:latin typeface="Arial" panose="020B0604020202020204" pitchFamily="34" charset="0"/>
            </a:endParaRPr>
          </a:p>
          <a:p>
            <a:pPr marL="914400" marR="0" lvl="0" indent="-914400" algn="l" defTabSz="914400" rtl="0" eaLnBrk="0" fontAlgn="base" latinLnBrk="0" hangingPunct="0">
              <a:lnSpc>
                <a:spcPct val="100000"/>
              </a:lnSpc>
              <a:spcBef>
                <a:spcPct val="0"/>
              </a:spcBef>
              <a:spcAft>
                <a:spcPct val="0"/>
              </a:spcAft>
              <a:buClrTx/>
              <a:buSzTx/>
              <a:buFont typeface="+mj-lt"/>
              <a:buAutoNum type="arabicPeriod"/>
              <a:tabLst>
                <a:tab pos="914400" algn="l"/>
              </a:tabLst>
            </a:pPr>
            <a:r>
              <a:rPr kumimoji="0" lang="en-US" altLang="en-US" sz="4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The Proclamation of the Kingdom of God</a:t>
            </a:r>
            <a:endParaRPr kumimoji="0" lang="en-US" altLang="en-US" sz="4400" b="0" i="0" u="none" strike="noStrike" cap="none" normalizeH="0" baseline="0" dirty="0" smtClean="0">
              <a:ln>
                <a:noFill/>
              </a:ln>
              <a:solidFill>
                <a:schemeClr val="tx1"/>
              </a:solidFill>
              <a:effectLst/>
              <a:latin typeface="Arial" panose="020B0604020202020204" pitchFamily="34" charset="0"/>
            </a:endParaRPr>
          </a:p>
          <a:p>
            <a:pPr marL="914400" marR="0" lvl="0" indent="-914400" algn="l" defTabSz="914400" rtl="0" eaLnBrk="0" fontAlgn="base" latinLnBrk="0" hangingPunct="0">
              <a:lnSpc>
                <a:spcPct val="100000"/>
              </a:lnSpc>
              <a:spcBef>
                <a:spcPct val="0"/>
              </a:spcBef>
              <a:spcAft>
                <a:spcPct val="0"/>
              </a:spcAft>
              <a:buClrTx/>
              <a:buSzTx/>
              <a:buFont typeface="+mj-lt"/>
              <a:buAutoNum type="arabicPeriod"/>
              <a:tabLst>
                <a:tab pos="914400" algn="l"/>
              </a:tabLst>
            </a:pPr>
            <a:r>
              <a:rPr kumimoji="0" lang="en-US" altLang="en-US" sz="4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The Transfiguration</a:t>
            </a:r>
            <a:endParaRPr kumimoji="0" lang="en-US" altLang="en-US" sz="4400" b="0" i="0" u="none" strike="noStrike" cap="none" normalizeH="0" baseline="0" dirty="0" smtClean="0">
              <a:ln>
                <a:noFill/>
              </a:ln>
              <a:solidFill>
                <a:schemeClr val="tx1"/>
              </a:solidFill>
              <a:effectLst/>
              <a:latin typeface="Arial" panose="020B0604020202020204" pitchFamily="34" charset="0"/>
            </a:endParaRPr>
          </a:p>
          <a:p>
            <a:pPr marL="914400" marR="0" lvl="0" indent="-914400" algn="l" defTabSz="914400" rtl="0" eaLnBrk="0" fontAlgn="base" latinLnBrk="0" hangingPunct="0">
              <a:lnSpc>
                <a:spcPct val="100000"/>
              </a:lnSpc>
              <a:spcBef>
                <a:spcPct val="0"/>
              </a:spcBef>
              <a:spcAft>
                <a:spcPct val="0"/>
              </a:spcAft>
              <a:buClrTx/>
              <a:buSzTx/>
              <a:buFont typeface="+mj-lt"/>
              <a:buAutoNum type="arabicPeriod"/>
              <a:tabLst>
                <a:tab pos="914400" algn="l"/>
              </a:tabLst>
            </a:pPr>
            <a:r>
              <a:rPr kumimoji="0" lang="en-US" altLang="en-US" sz="4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The Institution of the Holy Eucharist</a:t>
            </a:r>
            <a:endParaRPr kumimoji="0" lang="en-US" altLang="en-US" sz="4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4282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1000"/>
                                        <p:tgtEl>
                                          <p:spTgt spid="4">
                                            <p:txEl>
                                              <p:pRg st="6" end="6"/>
                                            </p:txEl>
                                          </p:spTgt>
                                        </p:tgtEl>
                                      </p:cBhvr>
                                    </p:animEffect>
                                    <p:anim calcmode="lin" valueType="num">
                                      <p:cBhvr>
                                        <p:cTn id="4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352425" y="2807687"/>
            <a:ext cx="23916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altLang="en-US" sz="4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endParaRPr lang="en-US" altLang="en-US" sz="1200" dirty="0"/>
          </a:p>
        </p:txBody>
      </p:sp>
      <p:sp>
        <p:nvSpPr>
          <p:cNvPr id="4" name="Rectangle 1"/>
          <p:cNvSpPr>
            <a:spLocks noChangeArrowheads="1"/>
          </p:cNvSpPr>
          <p:nvPr/>
        </p:nvSpPr>
        <p:spPr bwMode="auto">
          <a:xfrm>
            <a:off x="779929" y="678015"/>
            <a:ext cx="9435596" cy="587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r>
              <a:rPr lang="en-US" altLang="en-US" sz="4800" b="1" dirty="0">
                <a:ea typeface="Times New Roman" panose="02020603050405020304" pitchFamily="18" charset="0"/>
              </a:rPr>
              <a:t>18. The Mysteries of the Rosary</a:t>
            </a:r>
          </a:p>
          <a:p>
            <a:r>
              <a:rPr lang="en-US" sz="4800" i="1" dirty="0"/>
              <a:t>The Sorrowful Mysteries</a:t>
            </a:r>
            <a:endParaRPr lang="en-US" sz="4800" dirty="0"/>
          </a:p>
          <a:p>
            <a:pPr marL="914400" lvl="0" indent="-914400">
              <a:buFont typeface="+mj-lt"/>
              <a:buAutoNum type="arabicPeriod"/>
            </a:pPr>
            <a:r>
              <a:rPr lang="en-US" sz="4800" dirty="0"/>
              <a:t>The Agony in the Garden</a:t>
            </a:r>
          </a:p>
          <a:p>
            <a:pPr marL="914400" lvl="0" indent="-914400">
              <a:buFont typeface="+mj-lt"/>
              <a:buAutoNum type="arabicPeriod"/>
            </a:pPr>
            <a:r>
              <a:rPr lang="en-US" sz="4800" dirty="0"/>
              <a:t>The Scourging at the Pillar</a:t>
            </a:r>
          </a:p>
          <a:p>
            <a:pPr marL="914400" lvl="0" indent="-914400">
              <a:buFont typeface="+mj-lt"/>
              <a:buAutoNum type="arabicPeriod"/>
            </a:pPr>
            <a:r>
              <a:rPr lang="en-US" sz="4800" dirty="0"/>
              <a:t>The Crowning with Thorns</a:t>
            </a:r>
          </a:p>
          <a:p>
            <a:pPr marL="914400" lvl="0" indent="-914400">
              <a:buFont typeface="+mj-lt"/>
              <a:buAutoNum type="arabicPeriod"/>
            </a:pPr>
            <a:r>
              <a:rPr lang="en-US" sz="4800" dirty="0"/>
              <a:t>The Carrying of the Cross</a:t>
            </a:r>
          </a:p>
          <a:p>
            <a:pPr marL="914400" lvl="0" indent="-914400">
              <a:buFont typeface="+mj-lt"/>
              <a:buAutoNum type="arabicPeriod"/>
            </a:pPr>
            <a:r>
              <a:rPr lang="en-US" sz="4800" dirty="0"/>
              <a:t>The Crucifixion </a:t>
            </a: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altLang="en-US" sz="4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0848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352425" y="2807687"/>
            <a:ext cx="23916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altLang="en-US" sz="4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endParaRPr lang="en-US" altLang="en-US" sz="1200" dirty="0"/>
          </a:p>
        </p:txBody>
      </p:sp>
      <p:sp>
        <p:nvSpPr>
          <p:cNvPr id="4" name="Rectangle 1"/>
          <p:cNvSpPr>
            <a:spLocks noChangeArrowheads="1"/>
          </p:cNvSpPr>
          <p:nvPr/>
        </p:nvSpPr>
        <p:spPr bwMode="auto">
          <a:xfrm>
            <a:off x="224119" y="616462"/>
            <a:ext cx="117348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r>
              <a:rPr lang="en-US" altLang="en-US" sz="4800" b="1" dirty="0">
                <a:ea typeface="Times New Roman" panose="02020603050405020304" pitchFamily="18" charset="0"/>
              </a:rPr>
              <a:t>18. The Mysteries of the Rosary</a:t>
            </a:r>
          </a:p>
          <a:p>
            <a:r>
              <a:rPr lang="en-US" sz="4800" i="1" dirty="0"/>
              <a:t>The Glorious Mysteries</a:t>
            </a:r>
            <a:endParaRPr lang="en-US" sz="4800" dirty="0"/>
          </a:p>
          <a:p>
            <a:pPr marL="914400" lvl="0" indent="-914400">
              <a:buFont typeface="+mj-lt"/>
              <a:buAutoNum type="arabicPeriod"/>
            </a:pPr>
            <a:r>
              <a:rPr lang="en-US" sz="4800" dirty="0"/>
              <a:t>The Resurrection</a:t>
            </a:r>
          </a:p>
          <a:p>
            <a:pPr marL="914400" lvl="0" indent="-914400">
              <a:buFont typeface="+mj-lt"/>
              <a:buAutoNum type="arabicPeriod"/>
            </a:pPr>
            <a:r>
              <a:rPr lang="en-US" sz="4800" dirty="0"/>
              <a:t>The Ascension</a:t>
            </a:r>
          </a:p>
          <a:p>
            <a:pPr marL="914400" lvl="0" indent="-914400">
              <a:buFont typeface="+mj-lt"/>
              <a:buAutoNum type="arabicPeriod"/>
            </a:pPr>
            <a:r>
              <a:rPr lang="en-US" sz="4800" dirty="0"/>
              <a:t>The Descent of the Holy Spirit</a:t>
            </a:r>
          </a:p>
          <a:p>
            <a:pPr marL="914400" lvl="0" indent="-914400">
              <a:buFont typeface="+mj-lt"/>
              <a:buAutoNum type="arabicPeriod"/>
            </a:pPr>
            <a:r>
              <a:rPr lang="en-US" sz="4800" dirty="0"/>
              <a:t>The Assumption of Mary</a:t>
            </a:r>
          </a:p>
          <a:p>
            <a:pPr marL="914400" indent="-914400">
              <a:buFont typeface="+mj-lt"/>
              <a:buAutoNum type="arabicPeriod"/>
            </a:pPr>
            <a:r>
              <a:rPr lang="en-US" sz="4800" dirty="0"/>
              <a:t>The Crowning of Mary Queen of Heaven and Earth</a:t>
            </a:r>
            <a:endParaRPr kumimoji="0" lang="en-US" altLang="en-US" sz="4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190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arn(inVertic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arn(inVertical)">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arn(inVertical)">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barn(inVertical)">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352425" y="2807687"/>
            <a:ext cx="23916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altLang="en-US" sz="4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endParaRPr lang="en-US" altLang="en-US" sz="1200" dirty="0"/>
          </a:p>
        </p:txBody>
      </p:sp>
      <p:sp>
        <p:nvSpPr>
          <p:cNvPr id="4" name="Rectangle 1"/>
          <p:cNvSpPr>
            <a:spLocks noChangeArrowheads="1"/>
          </p:cNvSpPr>
          <p:nvPr/>
        </p:nvSpPr>
        <p:spPr bwMode="auto">
          <a:xfrm>
            <a:off x="224119" y="1355129"/>
            <a:ext cx="117348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r>
              <a:rPr lang="en-US" sz="4800" b="1" dirty="0"/>
              <a:t>19.  The four parts of the Mass</a:t>
            </a:r>
            <a:endParaRPr lang="en-US" sz="4800" dirty="0"/>
          </a:p>
          <a:p>
            <a:r>
              <a:rPr lang="en-US" sz="4800" dirty="0"/>
              <a:t> </a:t>
            </a:r>
          </a:p>
          <a:p>
            <a:pPr marL="914400" indent="-914400">
              <a:buFont typeface="+mj-lt"/>
              <a:buAutoNum type="arabicPeriod"/>
            </a:pPr>
            <a:r>
              <a:rPr lang="en-US" sz="4800" dirty="0"/>
              <a:t>Gathering Rite</a:t>
            </a:r>
          </a:p>
          <a:p>
            <a:pPr marL="914400" indent="-914400">
              <a:buFont typeface="+mj-lt"/>
              <a:buAutoNum type="arabicPeriod"/>
            </a:pPr>
            <a:r>
              <a:rPr lang="en-US" sz="4800" dirty="0"/>
              <a:t>Liturgy of the Word</a:t>
            </a:r>
          </a:p>
          <a:p>
            <a:pPr marL="914400" indent="-914400">
              <a:buFont typeface="+mj-lt"/>
              <a:buAutoNum type="arabicPeriod"/>
            </a:pPr>
            <a:r>
              <a:rPr lang="en-US" sz="4800" dirty="0"/>
              <a:t>Liturgy of the Eucharist</a:t>
            </a:r>
          </a:p>
          <a:p>
            <a:pPr marL="914400" indent="-914400">
              <a:buFont typeface="+mj-lt"/>
              <a:buAutoNum type="arabicPeriod"/>
            </a:pPr>
            <a:r>
              <a:rPr lang="en-US" sz="4800" dirty="0"/>
              <a:t>Sending Rite</a:t>
            </a:r>
          </a:p>
        </p:txBody>
      </p:sp>
    </p:spTree>
    <p:extLst>
      <p:ext uri="{BB962C8B-B14F-4D97-AF65-F5344CB8AC3E}">
        <p14:creationId xmlns:p14="http://schemas.microsoft.com/office/powerpoint/2010/main" val="2924067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352425" y="2807687"/>
            <a:ext cx="23916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altLang="en-US" sz="4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endParaRPr lang="en-US" altLang="en-US" sz="1200" dirty="0"/>
          </a:p>
        </p:txBody>
      </p:sp>
      <p:sp>
        <p:nvSpPr>
          <p:cNvPr id="4" name="Rectangle 1"/>
          <p:cNvSpPr>
            <a:spLocks noChangeArrowheads="1"/>
          </p:cNvSpPr>
          <p:nvPr/>
        </p:nvSpPr>
        <p:spPr bwMode="auto">
          <a:xfrm>
            <a:off x="224119" y="370245"/>
            <a:ext cx="11734800"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r>
              <a:rPr lang="en-US" sz="3200" b="1" dirty="0"/>
              <a:t>From the Faith and Life book:</a:t>
            </a:r>
            <a:endParaRPr lang="en-US" sz="3200" dirty="0"/>
          </a:p>
          <a:p>
            <a:r>
              <a:rPr lang="en-US" sz="3200" dirty="0"/>
              <a:t>We can know that God exists by:   </a:t>
            </a:r>
            <a:endParaRPr lang="en-US" sz="3200" dirty="0" smtClean="0"/>
          </a:p>
          <a:p>
            <a:r>
              <a:rPr lang="en-US" sz="3200" b="1" dirty="0" smtClean="0"/>
              <a:t>By </a:t>
            </a:r>
            <a:r>
              <a:rPr lang="en-US" sz="3200" b="1" dirty="0"/>
              <a:t>both faith and reason</a:t>
            </a:r>
            <a:endParaRPr lang="en-US" sz="3200" dirty="0"/>
          </a:p>
          <a:p>
            <a:r>
              <a:rPr lang="en-US" sz="3200" dirty="0" smtClean="0"/>
              <a:t>What </a:t>
            </a:r>
            <a:r>
              <a:rPr lang="en-US" sz="3200" dirty="0"/>
              <a:t>are the first six books are in the Old Testament? </a:t>
            </a:r>
            <a:endParaRPr lang="en-US" sz="3200" dirty="0" smtClean="0"/>
          </a:p>
          <a:p>
            <a:r>
              <a:rPr lang="en-US" sz="3200" b="1" dirty="0" smtClean="0"/>
              <a:t>Genesis</a:t>
            </a:r>
            <a:r>
              <a:rPr lang="en-US" sz="3200" b="1" dirty="0"/>
              <a:t>, Exodus, Leviticus, Numbers, Deuteronomy, Joshua</a:t>
            </a:r>
            <a:endParaRPr lang="en-US" sz="3200" dirty="0"/>
          </a:p>
          <a:p>
            <a:r>
              <a:rPr lang="en-US" sz="3200" dirty="0" smtClean="0"/>
              <a:t>What </a:t>
            </a:r>
            <a:r>
              <a:rPr lang="en-US" sz="3200" dirty="0"/>
              <a:t>is Original Sin?</a:t>
            </a:r>
            <a:r>
              <a:rPr lang="en-US" sz="3200" b="1" dirty="0"/>
              <a:t> </a:t>
            </a:r>
            <a:endParaRPr lang="en-US" sz="3200" b="1" dirty="0" smtClean="0"/>
          </a:p>
          <a:p>
            <a:r>
              <a:rPr lang="en-US" sz="3200" b="1" dirty="0" smtClean="0"/>
              <a:t>The </a:t>
            </a:r>
            <a:r>
              <a:rPr lang="en-US" sz="3200" b="1" dirty="0"/>
              <a:t>stain of sin we get from Adam and Eve</a:t>
            </a:r>
            <a:endParaRPr lang="en-US" sz="3200" dirty="0"/>
          </a:p>
          <a:p>
            <a:r>
              <a:rPr lang="en-US" sz="3200" dirty="0" smtClean="0"/>
              <a:t>What </a:t>
            </a:r>
            <a:r>
              <a:rPr lang="en-US" sz="3200" dirty="0"/>
              <a:t>were the names of Adam and Eve’s oldest two </a:t>
            </a:r>
            <a:r>
              <a:rPr lang="en-US" sz="3200" dirty="0" smtClean="0"/>
              <a:t>sons?</a:t>
            </a:r>
          </a:p>
          <a:p>
            <a:r>
              <a:rPr lang="en-US" sz="3200" b="1" dirty="0" smtClean="0"/>
              <a:t>Cain </a:t>
            </a:r>
            <a:r>
              <a:rPr lang="en-US" sz="3200" b="1" dirty="0"/>
              <a:t>and Abel</a:t>
            </a:r>
            <a:endParaRPr lang="en-US" sz="3200" dirty="0"/>
          </a:p>
          <a:p>
            <a:r>
              <a:rPr lang="en-US" sz="3200" dirty="0" smtClean="0"/>
              <a:t>A </a:t>
            </a:r>
            <a:r>
              <a:rPr lang="en-US" sz="3200" b="1" dirty="0" smtClean="0"/>
              <a:t>covenant</a:t>
            </a:r>
          </a:p>
          <a:p>
            <a:r>
              <a:rPr lang="en-US" sz="3200" dirty="0" smtClean="0"/>
              <a:t>is </a:t>
            </a:r>
            <a:r>
              <a:rPr lang="en-US" sz="3200" dirty="0"/>
              <a:t>an oath or promise that binds two people (or binds someone with God).</a:t>
            </a:r>
          </a:p>
        </p:txBody>
      </p:sp>
    </p:spTree>
    <p:extLst>
      <p:ext uri="{BB962C8B-B14F-4D97-AF65-F5344CB8AC3E}">
        <p14:creationId xmlns:p14="http://schemas.microsoft.com/office/powerpoint/2010/main" val="317246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fade">
                                      <p:cBhvr>
                                        <p:cTn id="14" dur="500"/>
                                        <p:tgtEl>
                                          <p:spTgt spid="4">
                                            <p:txEl>
                                              <p:pRg st="4" end="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Effect transition="in" filter="wipe(down)">
                                      <p:cBhvr>
                                        <p:cTn id="23" dur="580">
                                          <p:stCondLst>
                                            <p:cond delay="0"/>
                                          </p:stCondLst>
                                        </p:cTn>
                                        <p:tgtEl>
                                          <p:spTgt spid="4">
                                            <p:txEl>
                                              <p:pRg st="8" end="8"/>
                                            </p:txEl>
                                          </p:spTgt>
                                        </p:tgtEl>
                                      </p:cBhvr>
                                    </p:animEffect>
                                    <p:anim calcmode="lin" valueType="num">
                                      <p:cBhvr>
                                        <p:cTn id="24" dur="1822" tmFilter="0,0; 0.14,0.36; 0.43,0.73; 0.71,0.91; 1.0,1.0">
                                          <p:stCondLst>
                                            <p:cond delay="0"/>
                                          </p:stCondLst>
                                        </p:cTn>
                                        <p:tgtEl>
                                          <p:spTgt spid="4">
                                            <p:txEl>
                                              <p:pRg st="8" end="8"/>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xEl>
                                              <p:pRg st="8" end="8"/>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xEl>
                                              <p:pRg st="8" end="8"/>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xEl>
                                              <p:pRg st="8" end="8"/>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xEl>
                                              <p:pRg st="8" end="8"/>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xEl>
                                              <p:pRg st="8" end="8"/>
                                            </p:txEl>
                                          </p:spTgt>
                                        </p:tgtEl>
                                      </p:cBhvr>
                                      <p:to x="100000" y="60000"/>
                                    </p:animScale>
                                    <p:animScale>
                                      <p:cBhvr>
                                        <p:cTn id="30" dur="166" decel="50000">
                                          <p:stCondLst>
                                            <p:cond delay="676"/>
                                          </p:stCondLst>
                                        </p:cTn>
                                        <p:tgtEl>
                                          <p:spTgt spid="4">
                                            <p:txEl>
                                              <p:pRg st="8" end="8"/>
                                            </p:txEl>
                                          </p:spTgt>
                                        </p:tgtEl>
                                      </p:cBhvr>
                                      <p:to x="100000" y="100000"/>
                                    </p:animScale>
                                    <p:animScale>
                                      <p:cBhvr>
                                        <p:cTn id="31" dur="26">
                                          <p:stCondLst>
                                            <p:cond delay="1312"/>
                                          </p:stCondLst>
                                        </p:cTn>
                                        <p:tgtEl>
                                          <p:spTgt spid="4">
                                            <p:txEl>
                                              <p:pRg st="8" end="8"/>
                                            </p:txEl>
                                          </p:spTgt>
                                        </p:tgtEl>
                                      </p:cBhvr>
                                      <p:to x="100000" y="80000"/>
                                    </p:animScale>
                                    <p:animScale>
                                      <p:cBhvr>
                                        <p:cTn id="32" dur="166" decel="50000">
                                          <p:stCondLst>
                                            <p:cond delay="1338"/>
                                          </p:stCondLst>
                                        </p:cTn>
                                        <p:tgtEl>
                                          <p:spTgt spid="4">
                                            <p:txEl>
                                              <p:pRg st="8" end="8"/>
                                            </p:txEl>
                                          </p:spTgt>
                                        </p:tgtEl>
                                      </p:cBhvr>
                                      <p:to x="100000" y="100000"/>
                                    </p:animScale>
                                    <p:animScale>
                                      <p:cBhvr>
                                        <p:cTn id="33" dur="26">
                                          <p:stCondLst>
                                            <p:cond delay="1642"/>
                                          </p:stCondLst>
                                        </p:cTn>
                                        <p:tgtEl>
                                          <p:spTgt spid="4">
                                            <p:txEl>
                                              <p:pRg st="8" end="8"/>
                                            </p:txEl>
                                          </p:spTgt>
                                        </p:tgtEl>
                                      </p:cBhvr>
                                      <p:to x="100000" y="90000"/>
                                    </p:animScale>
                                    <p:animScale>
                                      <p:cBhvr>
                                        <p:cTn id="34" dur="166" decel="50000">
                                          <p:stCondLst>
                                            <p:cond delay="1668"/>
                                          </p:stCondLst>
                                        </p:cTn>
                                        <p:tgtEl>
                                          <p:spTgt spid="4">
                                            <p:txEl>
                                              <p:pRg st="8" end="8"/>
                                            </p:txEl>
                                          </p:spTgt>
                                        </p:tgtEl>
                                      </p:cBhvr>
                                      <p:to x="100000" y="100000"/>
                                    </p:animScale>
                                    <p:animScale>
                                      <p:cBhvr>
                                        <p:cTn id="35" dur="26">
                                          <p:stCondLst>
                                            <p:cond delay="1808"/>
                                          </p:stCondLst>
                                        </p:cTn>
                                        <p:tgtEl>
                                          <p:spTgt spid="4">
                                            <p:txEl>
                                              <p:pRg st="8" end="8"/>
                                            </p:txEl>
                                          </p:spTgt>
                                        </p:tgtEl>
                                      </p:cBhvr>
                                      <p:to x="100000" y="95000"/>
                                    </p:animScale>
                                    <p:animScale>
                                      <p:cBhvr>
                                        <p:cTn id="36" dur="166" decel="50000">
                                          <p:stCondLst>
                                            <p:cond delay="1834"/>
                                          </p:stCondLst>
                                        </p:cTn>
                                        <p:tgtEl>
                                          <p:spTgt spid="4">
                                            <p:txEl>
                                              <p:pRg st="8" end="8"/>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nodeType="clickEffect">
                                  <p:stCondLst>
                                    <p:cond delay="0"/>
                                  </p:stCondLst>
                                  <p:childTnLst>
                                    <p:set>
                                      <p:cBhvr>
                                        <p:cTn id="40" dur="1" fill="hold">
                                          <p:stCondLst>
                                            <p:cond delay="0"/>
                                          </p:stCondLst>
                                        </p:cTn>
                                        <p:tgtEl>
                                          <p:spTgt spid="4">
                                            <p:txEl>
                                              <p:pRg st="10" end="10"/>
                                            </p:txEl>
                                          </p:spTgt>
                                        </p:tgtEl>
                                        <p:attrNameLst>
                                          <p:attrName>style.visibility</p:attrName>
                                        </p:attrNameLst>
                                      </p:cBhvr>
                                      <p:to>
                                        <p:strVal val="visible"/>
                                      </p:to>
                                    </p:set>
                                    <p:animEffect transition="in" filter="randombar(horizontal)">
                                      <p:cBhvr>
                                        <p:cTn id="41"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352425" y="2807687"/>
            <a:ext cx="23916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altLang="en-US" sz="4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endParaRPr lang="en-US" altLang="en-US" sz="1200" dirty="0"/>
          </a:p>
        </p:txBody>
      </p:sp>
      <p:sp>
        <p:nvSpPr>
          <p:cNvPr id="4" name="Rectangle 1"/>
          <p:cNvSpPr>
            <a:spLocks noChangeArrowheads="1"/>
          </p:cNvSpPr>
          <p:nvPr/>
        </p:nvSpPr>
        <p:spPr bwMode="auto">
          <a:xfrm>
            <a:off x="427187" y="199916"/>
            <a:ext cx="11734800"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r>
              <a:rPr lang="en-US" sz="3200" dirty="0"/>
              <a:t>To whom did God give the Ten Commandments? </a:t>
            </a:r>
            <a:endParaRPr lang="en-US" sz="3200" dirty="0" smtClean="0"/>
          </a:p>
          <a:p>
            <a:r>
              <a:rPr lang="en-US" sz="3200" b="1" dirty="0" smtClean="0"/>
              <a:t>Moses</a:t>
            </a:r>
            <a:endParaRPr lang="en-US" sz="3200" dirty="0"/>
          </a:p>
          <a:p>
            <a:r>
              <a:rPr lang="en-US" sz="3200" dirty="0"/>
              <a:t>How was John the Baptist related to Jesus? </a:t>
            </a:r>
            <a:endParaRPr lang="en-US" sz="3200" dirty="0" smtClean="0"/>
          </a:p>
          <a:p>
            <a:r>
              <a:rPr lang="en-US" sz="3200" b="1" dirty="0" smtClean="0"/>
              <a:t>Their </a:t>
            </a:r>
            <a:r>
              <a:rPr lang="en-US" sz="3200" b="1" dirty="0"/>
              <a:t>mothers were cousins</a:t>
            </a:r>
            <a:endParaRPr lang="en-US" sz="3200" dirty="0"/>
          </a:p>
          <a:p>
            <a:r>
              <a:rPr lang="en-US" sz="3200" dirty="0" smtClean="0"/>
              <a:t>Is </a:t>
            </a:r>
            <a:r>
              <a:rPr lang="en-US" sz="3200" dirty="0"/>
              <a:t>Jesus God, or man?</a:t>
            </a:r>
            <a:r>
              <a:rPr lang="en-US" sz="3200" b="1" dirty="0"/>
              <a:t> </a:t>
            </a:r>
            <a:endParaRPr lang="en-US" sz="3200" b="1" dirty="0" smtClean="0"/>
          </a:p>
          <a:p>
            <a:r>
              <a:rPr lang="en-US" sz="3200" b="1" dirty="0" smtClean="0"/>
              <a:t>He </a:t>
            </a:r>
            <a:r>
              <a:rPr lang="en-US" sz="3200" b="1" dirty="0"/>
              <a:t>is completely God and completely man</a:t>
            </a:r>
            <a:endParaRPr lang="en-US" sz="3200" dirty="0"/>
          </a:p>
          <a:p>
            <a:r>
              <a:rPr lang="en-US" sz="3200" dirty="0" smtClean="0"/>
              <a:t>All </a:t>
            </a:r>
            <a:r>
              <a:rPr lang="en-US" sz="3200" dirty="0"/>
              <a:t>of these are an “office” of Jesus: </a:t>
            </a:r>
            <a:endParaRPr lang="en-US" sz="3200" dirty="0" smtClean="0"/>
          </a:p>
          <a:p>
            <a:r>
              <a:rPr lang="en-US" sz="3200" b="1" dirty="0" smtClean="0"/>
              <a:t>Prophet</a:t>
            </a:r>
            <a:r>
              <a:rPr lang="en-US" sz="3200" b="1" dirty="0"/>
              <a:t>, priest, King</a:t>
            </a:r>
            <a:endParaRPr lang="en-US" sz="3200" dirty="0"/>
          </a:p>
          <a:p>
            <a:r>
              <a:rPr lang="en-US" sz="3200" dirty="0" smtClean="0"/>
              <a:t>What </a:t>
            </a:r>
            <a:r>
              <a:rPr lang="en-US" sz="3200" dirty="0"/>
              <a:t>was Jesus’ most perfect Sacrifice?</a:t>
            </a:r>
            <a:r>
              <a:rPr lang="en-US" sz="3200" b="1" dirty="0"/>
              <a:t> </a:t>
            </a:r>
            <a:endParaRPr lang="en-US" sz="3200" b="1" dirty="0" smtClean="0"/>
          </a:p>
          <a:p>
            <a:r>
              <a:rPr lang="en-US" sz="3200" b="1" dirty="0" smtClean="0"/>
              <a:t>When </a:t>
            </a:r>
            <a:r>
              <a:rPr lang="en-US" sz="3200" b="1" dirty="0"/>
              <a:t>He died on the cross for all our sins, so we would go to Heaven</a:t>
            </a:r>
            <a:endParaRPr lang="en-US" sz="3200" dirty="0"/>
          </a:p>
          <a:p>
            <a:r>
              <a:rPr lang="en-US" sz="3200" dirty="0" smtClean="0"/>
              <a:t>Which </a:t>
            </a:r>
            <a:r>
              <a:rPr lang="en-US" sz="3200" dirty="0"/>
              <a:t>are the Sacraments of Initiation?   </a:t>
            </a:r>
            <a:endParaRPr lang="en-US" sz="3200" dirty="0" smtClean="0"/>
          </a:p>
          <a:p>
            <a:r>
              <a:rPr lang="en-US" sz="3200" b="1" dirty="0" smtClean="0"/>
              <a:t>Baptism</a:t>
            </a:r>
            <a:r>
              <a:rPr lang="en-US" sz="3200" b="1" dirty="0"/>
              <a:t>, Eucharist, Confirmation</a:t>
            </a:r>
            <a:endParaRPr lang="en-US" sz="3200" dirty="0"/>
          </a:p>
        </p:txBody>
      </p:sp>
    </p:spTree>
    <p:extLst>
      <p:ext uri="{BB962C8B-B14F-4D97-AF65-F5344CB8AC3E}">
        <p14:creationId xmlns:p14="http://schemas.microsoft.com/office/powerpoint/2010/main" val="3013941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1000"/>
                                        <p:tgtEl>
                                          <p:spTgt spid="4">
                                            <p:txEl>
                                              <p:pRg st="3" end="3"/>
                                            </p:txEl>
                                          </p:spTgt>
                                        </p:tgtEl>
                                      </p:cBhvr>
                                    </p:animEffect>
                                    <p:anim calcmode="lin" valueType="num">
                                      <p:cBhvr>
                                        <p:cTn id="1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 calcmode="lin" valueType="num">
                                      <p:cBhvr additive="base">
                                        <p:cTn id="20"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4">
                                            <p:txEl>
                                              <p:pRg st="9" end="9"/>
                                            </p:txEl>
                                          </p:spTgt>
                                        </p:tgtEl>
                                        <p:attrNameLst>
                                          <p:attrName>style.visibility</p:attrName>
                                        </p:attrNameLst>
                                      </p:cBhvr>
                                      <p:to>
                                        <p:strVal val="visible"/>
                                      </p:to>
                                    </p:set>
                                    <p:animEffect transition="in" filter="wipe(down)">
                                      <p:cBhvr>
                                        <p:cTn id="30" dur="500"/>
                                        <p:tgtEl>
                                          <p:spTgt spid="4">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 calcmode="lin" valueType="num">
                                      <p:cBhvr>
                                        <p:cTn id="35"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11" end="11"/>
                                            </p:txEl>
                                          </p:spTgt>
                                        </p:tgtEl>
                                        <p:attrNameLst>
                                          <p:attrName>ppt_h</p:attrName>
                                        </p:attrNameLst>
                                      </p:cBhvr>
                                      <p:tavLst>
                                        <p:tav tm="0">
                                          <p:val>
                                            <p:fltVal val="0"/>
                                          </p:val>
                                        </p:tav>
                                        <p:tav tm="100000">
                                          <p:val>
                                            <p:strVal val="#ppt_h"/>
                                          </p:val>
                                        </p:tav>
                                      </p:tavLst>
                                    </p:anim>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352425" y="2807687"/>
            <a:ext cx="23916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altLang="en-US" sz="4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endParaRPr lang="en-US" altLang="en-US" sz="1200" dirty="0"/>
          </a:p>
        </p:txBody>
      </p:sp>
      <p:sp>
        <p:nvSpPr>
          <p:cNvPr id="4" name="Rectangle 1"/>
          <p:cNvSpPr>
            <a:spLocks noChangeArrowheads="1"/>
          </p:cNvSpPr>
          <p:nvPr/>
        </p:nvSpPr>
        <p:spPr bwMode="auto">
          <a:xfrm>
            <a:off x="427187" y="446139"/>
            <a:ext cx="117348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r>
              <a:rPr lang="en-US" sz="3200" dirty="0"/>
              <a:t>Define the word </a:t>
            </a:r>
            <a:r>
              <a:rPr lang="en-US" sz="3200" dirty="0" smtClean="0"/>
              <a:t>sacrament:</a:t>
            </a:r>
          </a:p>
          <a:p>
            <a:r>
              <a:rPr lang="en-US" sz="3200" b="1" dirty="0" smtClean="0"/>
              <a:t>An </a:t>
            </a:r>
            <a:r>
              <a:rPr lang="en-US" sz="3200" b="1" dirty="0"/>
              <a:t>outward sign instituted by Christ to give grace</a:t>
            </a:r>
            <a:endParaRPr lang="en-US" sz="3200" dirty="0"/>
          </a:p>
          <a:p>
            <a:r>
              <a:rPr lang="en-US" sz="3200" dirty="0"/>
              <a:t>What is the name of our Pope?  </a:t>
            </a:r>
            <a:endParaRPr lang="en-US" sz="3200" dirty="0" smtClean="0"/>
          </a:p>
          <a:p>
            <a:r>
              <a:rPr lang="en-US" sz="3200" b="1" dirty="0" smtClean="0"/>
              <a:t>Francis</a:t>
            </a:r>
            <a:r>
              <a:rPr lang="en-US" sz="3200" dirty="0" smtClean="0"/>
              <a:t>        </a:t>
            </a:r>
            <a:endParaRPr lang="en-US" sz="3200" dirty="0"/>
          </a:p>
          <a:p>
            <a:r>
              <a:rPr lang="en-US" sz="3200" dirty="0" smtClean="0"/>
              <a:t>What </a:t>
            </a:r>
            <a:r>
              <a:rPr lang="en-US" sz="3200" dirty="0"/>
              <a:t>is the order of the hierarchy (“chain of command”) of the Church? (From low to </a:t>
            </a:r>
            <a:r>
              <a:rPr lang="en-US" sz="3200" dirty="0" smtClean="0"/>
              <a:t>high)</a:t>
            </a:r>
          </a:p>
          <a:p>
            <a:r>
              <a:rPr lang="en-US" sz="3200" b="1" dirty="0" smtClean="0"/>
              <a:t>Lay </a:t>
            </a:r>
            <a:r>
              <a:rPr lang="en-US" sz="3200" b="1" dirty="0"/>
              <a:t>People, Deacons, Priests, Bishops, Pope</a:t>
            </a:r>
            <a:endParaRPr lang="en-US" sz="3200" dirty="0"/>
          </a:p>
          <a:p>
            <a:r>
              <a:rPr lang="en-US" sz="3200" dirty="0" smtClean="0"/>
              <a:t>What </a:t>
            </a:r>
            <a:r>
              <a:rPr lang="en-US" sz="3200" dirty="0"/>
              <a:t>is Pentecost? </a:t>
            </a:r>
            <a:endParaRPr lang="en-US" sz="3200" dirty="0" smtClean="0"/>
          </a:p>
          <a:p>
            <a:r>
              <a:rPr lang="en-US" sz="3200" b="1" dirty="0" smtClean="0"/>
              <a:t>50 </a:t>
            </a:r>
            <a:r>
              <a:rPr lang="en-US" sz="3200" b="1" dirty="0"/>
              <a:t>days after Easter, when the Holy Spirit came upon the Apostles in the Upper Room</a:t>
            </a:r>
            <a:endParaRPr lang="en-US" sz="3200" dirty="0"/>
          </a:p>
          <a:p>
            <a:r>
              <a:rPr lang="en-US" sz="3200" dirty="0" smtClean="0"/>
              <a:t>Who </a:t>
            </a:r>
            <a:r>
              <a:rPr lang="en-US" sz="3200" dirty="0"/>
              <a:t>was born without Original Sin?  </a:t>
            </a:r>
            <a:endParaRPr lang="en-US" sz="3200" dirty="0" smtClean="0"/>
          </a:p>
          <a:p>
            <a:r>
              <a:rPr lang="en-US" sz="3200" b="1" dirty="0" smtClean="0"/>
              <a:t>Jesus </a:t>
            </a:r>
            <a:r>
              <a:rPr lang="en-US" sz="3200" b="1" dirty="0"/>
              <a:t>and Mary</a:t>
            </a:r>
            <a:endParaRPr lang="en-US" sz="3200" dirty="0"/>
          </a:p>
        </p:txBody>
      </p:sp>
    </p:spTree>
    <p:extLst>
      <p:ext uri="{BB962C8B-B14F-4D97-AF65-F5344CB8AC3E}">
        <p14:creationId xmlns:p14="http://schemas.microsoft.com/office/powerpoint/2010/main" val="2421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barn(inVertical)">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barn(inVertical)">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randombar(horizontal)">
                                      <p:cBhvr>
                                        <p:cTn id="22" dur="500"/>
                                        <p:tgtEl>
                                          <p:spTgt spid="4">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Effect transition="in" filter="fade">
                                      <p:cBhvr>
                                        <p:cTn id="27" dur="1000"/>
                                        <p:tgtEl>
                                          <p:spTgt spid="4">
                                            <p:txEl>
                                              <p:pRg st="9" end="9"/>
                                            </p:txEl>
                                          </p:spTgt>
                                        </p:tgtEl>
                                      </p:cBhvr>
                                    </p:animEffect>
                                    <p:anim calcmode="lin" valueType="num">
                                      <p:cBhvr>
                                        <p:cTn id="28"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939" y="215657"/>
            <a:ext cx="10515600" cy="681160"/>
          </a:xfrm>
        </p:spPr>
        <p:txBody>
          <a:bodyPr>
            <a:normAutofit fontScale="90000"/>
          </a:bodyPr>
          <a:lstStyle/>
          <a:p>
            <a:r>
              <a:rPr lang="en-US" dirty="0" smtClean="0"/>
              <a:t>Confirmation Test Review	</a:t>
            </a:r>
            <a:endParaRPr lang="en-US" dirty="0"/>
          </a:p>
        </p:txBody>
      </p:sp>
      <p:sp>
        <p:nvSpPr>
          <p:cNvPr id="3" name="Content Placeholder 2"/>
          <p:cNvSpPr>
            <a:spLocks noGrp="1"/>
          </p:cNvSpPr>
          <p:nvPr>
            <p:ph idx="1"/>
          </p:nvPr>
        </p:nvSpPr>
        <p:spPr>
          <a:xfrm>
            <a:off x="351692" y="896816"/>
            <a:ext cx="11579469" cy="5618283"/>
          </a:xfrm>
        </p:spPr>
        <p:txBody>
          <a:bodyPr>
            <a:normAutofit/>
          </a:bodyPr>
          <a:lstStyle/>
          <a:p>
            <a:r>
              <a:rPr lang="en-US" b="1" dirty="0"/>
              <a:t>1. The Lord’s Prayer (Our Father)</a:t>
            </a:r>
            <a:endParaRPr lang="en-US" dirty="0"/>
          </a:p>
          <a:p>
            <a:r>
              <a:rPr lang="es-ES" dirty="0" smtClean="0"/>
              <a:t>Padre </a:t>
            </a:r>
            <a:r>
              <a:rPr lang="es-ES" dirty="0"/>
              <a:t>nuestro, </a:t>
            </a:r>
            <a:endParaRPr lang="es-ES" dirty="0" smtClean="0"/>
          </a:p>
          <a:p>
            <a:r>
              <a:rPr lang="es-ES" dirty="0" smtClean="0"/>
              <a:t>que </a:t>
            </a:r>
            <a:r>
              <a:rPr lang="es-ES" dirty="0"/>
              <a:t>estás en el cielo.  </a:t>
            </a:r>
            <a:endParaRPr lang="es-ES" dirty="0" smtClean="0"/>
          </a:p>
          <a:p>
            <a:r>
              <a:rPr lang="es-ES" dirty="0" smtClean="0"/>
              <a:t>Santificado </a:t>
            </a:r>
            <a:r>
              <a:rPr lang="es-ES" dirty="0"/>
              <a:t>sea tu nombre.  </a:t>
            </a:r>
            <a:endParaRPr lang="es-ES" dirty="0" smtClean="0"/>
          </a:p>
          <a:p>
            <a:r>
              <a:rPr lang="es-ES" dirty="0" smtClean="0"/>
              <a:t>Venga </a:t>
            </a:r>
            <a:r>
              <a:rPr lang="es-ES" dirty="0"/>
              <a:t>tu reino.  </a:t>
            </a:r>
            <a:endParaRPr lang="es-ES" dirty="0" smtClean="0"/>
          </a:p>
          <a:p>
            <a:r>
              <a:rPr lang="es-ES" dirty="0" smtClean="0"/>
              <a:t>Hágase </a:t>
            </a:r>
            <a:r>
              <a:rPr lang="es-ES" dirty="0"/>
              <a:t>tu voluntad en la tierra como en el cielo.  </a:t>
            </a:r>
            <a:endParaRPr lang="es-ES" dirty="0" smtClean="0"/>
          </a:p>
          <a:p>
            <a:r>
              <a:rPr lang="es-ES" dirty="0" smtClean="0"/>
              <a:t>Danos </a:t>
            </a:r>
            <a:r>
              <a:rPr lang="es-ES" dirty="0"/>
              <a:t>hoy nuestro pan de cada día.  </a:t>
            </a:r>
            <a:endParaRPr lang="es-ES" dirty="0" smtClean="0"/>
          </a:p>
          <a:p>
            <a:r>
              <a:rPr lang="es-ES" dirty="0" smtClean="0"/>
              <a:t>Perdona </a:t>
            </a:r>
            <a:r>
              <a:rPr lang="es-ES" dirty="0"/>
              <a:t>nuestras ofensas, </a:t>
            </a:r>
            <a:endParaRPr lang="es-ES" dirty="0" smtClean="0"/>
          </a:p>
          <a:p>
            <a:r>
              <a:rPr lang="es-ES" dirty="0" smtClean="0"/>
              <a:t>como </a:t>
            </a:r>
            <a:r>
              <a:rPr lang="es-ES" dirty="0"/>
              <a:t>también nosotros perdonamos a los que nos ofenden. </a:t>
            </a:r>
            <a:endParaRPr lang="es-ES" dirty="0" smtClean="0"/>
          </a:p>
          <a:p>
            <a:r>
              <a:rPr lang="es-ES" dirty="0" smtClean="0"/>
              <a:t> </a:t>
            </a:r>
            <a:r>
              <a:rPr lang="es-ES" dirty="0"/>
              <a:t>No nos dejes caer en tentación y líbranos del mal.  </a:t>
            </a:r>
            <a:r>
              <a:rPr lang="en-US" dirty="0" err="1"/>
              <a:t>Amén</a:t>
            </a:r>
            <a:r>
              <a:rPr lang="en-US" dirty="0"/>
              <a:t>.</a:t>
            </a:r>
          </a:p>
          <a:p>
            <a:endParaRPr lang="en-US" dirty="0"/>
          </a:p>
        </p:txBody>
      </p:sp>
    </p:spTree>
    <p:extLst>
      <p:ext uri="{BB962C8B-B14F-4D97-AF65-F5344CB8AC3E}">
        <p14:creationId xmlns:p14="http://schemas.microsoft.com/office/powerpoint/2010/main" val="180121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352425" y="2807687"/>
            <a:ext cx="23916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altLang="en-US" sz="4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endParaRPr lang="en-US" altLang="en-US" sz="1200" dirty="0"/>
          </a:p>
        </p:txBody>
      </p:sp>
      <p:sp>
        <p:nvSpPr>
          <p:cNvPr id="4" name="Rectangle 1"/>
          <p:cNvSpPr>
            <a:spLocks noChangeArrowheads="1"/>
          </p:cNvSpPr>
          <p:nvPr/>
        </p:nvSpPr>
        <p:spPr bwMode="auto">
          <a:xfrm>
            <a:off x="427187" y="692363"/>
            <a:ext cx="117348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r>
              <a:rPr lang="en-US" sz="4400" dirty="0"/>
              <a:t>What are the deadly (capital) sins?	 </a:t>
            </a:r>
            <a:endParaRPr lang="en-US" sz="4400" dirty="0" smtClean="0"/>
          </a:p>
          <a:p>
            <a:pPr marL="514350" indent="-514350">
              <a:buFont typeface="+mj-lt"/>
              <a:buAutoNum type="arabicPeriod"/>
            </a:pPr>
            <a:r>
              <a:rPr lang="en-US" sz="4400" b="1" dirty="0" smtClean="0"/>
              <a:t>Pride</a:t>
            </a:r>
            <a:r>
              <a:rPr lang="en-US" sz="4400" b="1" dirty="0"/>
              <a:t>, </a:t>
            </a:r>
            <a:endParaRPr lang="en-US" sz="4400" b="1" dirty="0" smtClean="0"/>
          </a:p>
          <a:p>
            <a:pPr marL="514350" indent="-514350">
              <a:buFont typeface="+mj-lt"/>
              <a:buAutoNum type="arabicPeriod"/>
            </a:pPr>
            <a:r>
              <a:rPr lang="en-US" sz="4400" b="1" dirty="0" smtClean="0"/>
              <a:t>lust</a:t>
            </a:r>
            <a:r>
              <a:rPr lang="en-US" sz="4400" b="1" dirty="0"/>
              <a:t>, </a:t>
            </a:r>
            <a:endParaRPr lang="en-US" sz="4400" b="1" dirty="0" smtClean="0"/>
          </a:p>
          <a:p>
            <a:pPr marL="514350" indent="-514350">
              <a:buFont typeface="+mj-lt"/>
              <a:buAutoNum type="arabicPeriod"/>
            </a:pPr>
            <a:r>
              <a:rPr lang="en-US" sz="4400" b="1" dirty="0" smtClean="0"/>
              <a:t>greed</a:t>
            </a:r>
            <a:r>
              <a:rPr lang="en-US" sz="4400" b="1" dirty="0"/>
              <a:t>, </a:t>
            </a:r>
            <a:endParaRPr lang="en-US" sz="4400" b="1" dirty="0" smtClean="0"/>
          </a:p>
          <a:p>
            <a:pPr marL="514350" indent="-514350">
              <a:buFont typeface="+mj-lt"/>
              <a:buAutoNum type="arabicPeriod"/>
            </a:pPr>
            <a:r>
              <a:rPr lang="en-US" sz="4400" b="1" dirty="0" smtClean="0"/>
              <a:t>gluttony</a:t>
            </a:r>
            <a:r>
              <a:rPr lang="en-US" sz="4400" b="1" dirty="0"/>
              <a:t>, </a:t>
            </a:r>
            <a:endParaRPr lang="en-US" sz="4400" b="1" dirty="0" smtClean="0"/>
          </a:p>
          <a:p>
            <a:pPr marL="514350" indent="-514350">
              <a:buFont typeface="+mj-lt"/>
              <a:buAutoNum type="arabicPeriod"/>
            </a:pPr>
            <a:r>
              <a:rPr lang="en-US" sz="4400" b="1" dirty="0" smtClean="0"/>
              <a:t>sloth</a:t>
            </a:r>
            <a:r>
              <a:rPr lang="en-US" sz="4400" b="1" dirty="0"/>
              <a:t>, </a:t>
            </a:r>
            <a:endParaRPr lang="en-US" sz="4400" b="1" dirty="0" smtClean="0"/>
          </a:p>
          <a:p>
            <a:pPr marL="514350" indent="-514350">
              <a:buFont typeface="+mj-lt"/>
              <a:buAutoNum type="arabicPeriod"/>
            </a:pPr>
            <a:r>
              <a:rPr lang="en-US" sz="4400" b="1" dirty="0" smtClean="0"/>
              <a:t>anger</a:t>
            </a:r>
            <a:r>
              <a:rPr lang="en-US" sz="4400" b="1" dirty="0"/>
              <a:t>, </a:t>
            </a:r>
            <a:endParaRPr lang="en-US" sz="4400" b="1" dirty="0" smtClean="0"/>
          </a:p>
          <a:p>
            <a:pPr marL="514350" indent="-514350">
              <a:buFont typeface="+mj-lt"/>
              <a:buAutoNum type="arabicPeriod"/>
            </a:pPr>
            <a:r>
              <a:rPr lang="en-US" sz="4400" b="1" dirty="0" smtClean="0"/>
              <a:t>envy</a:t>
            </a:r>
            <a:endParaRPr lang="en-US" sz="4400" dirty="0"/>
          </a:p>
        </p:txBody>
      </p:sp>
    </p:spTree>
    <p:extLst>
      <p:ext uri="{BB962C8B-B14F-4D97-AF65-F5344CB8AC3E}">
        <p14:creationId xmlns:p14="http://schemas.microsoft.com/office/powerpoint/2010/main" val="473597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352425" y="2807687"/>
            <a:ext cx="23916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altLang="en-US" sz="4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endParaRPr lang="en-US" altLang="en-US" sz="1200" dirty="0"/>
          </a:p>
        </p:txBody>
      </p:sp>
      <p:sp>
        <p:nvSpPr>
          <p:cNvPr id="4" name="Rectangle 1"/>
          <p:cNvSpPr>
            <a:spLocks noChangeArrowheads="1"/>
          </p:cNvSpPr>
          <p:nvPr/>
        </p:nvSpPr>
        <p:spPr bwMode="auto">
          <a:xfrm>
            <a:off x="331377" y="117693"/>
            <a:ext cx="11734800"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r>
              <a:rPr lang="en-US" sz="3600" dirty="0"/>
              <a:t>What are the signs of the sacrament of Confirmation?  </a:t>
            </a:r>
            <a:endParaRPr lang="en-US" sz="3600" dirty="0" smtClean="0"/>
          </a:p>
          <a:p>
            <a:r>
              <a:rPr lang="en-US" sz="3600" b="1" dirty="0" smtClean="0"/>
              <a:t>Laying </a:t>
            </a:r>
            <a:r>
              <a:rPr lang="en-US" sz="3600" b="1" dirty="0"/>
              <a:t>of hands, anointing with oil, the words, “Be sealed with the gifts of the Holy Spirit</a:t>
            </a:r>
            <a:r>
              <a:rPr lang="en-US" sz="3600" b="1" dirty="0" smtClean="0"/>
              <a:t>.”</a:t>
            </a:r>
            <a:endParaRPr lang="en-US" sz="3600" dirty="0"/>
          </a:p>
          <a:p>
            <a:r>
              <a:rPr lang="en-US" sz="3600" dirty="0"/>
              <a:t>What is the first sacrament a Catholic receives?  </a:t>
            </a:r>
            <a:endParaRPr lang="en-US" sz="3600" dirty="0" smtClean="0"/>
          </a:p>
          <a:p>
            <a:r>
              <a:rPr lang="en-US" sz="3600" b="1" dirty="0" smtClean="0"/>
              <a:t>Baptism</a:t>
            </a:r>
            <a:r>
              <a:rPr lang="en-US" sz="3600" dirty="0" smtClean="0"/>
              <a:t> </a:t>
            </a:r>
            <a:endParaRPr lang="en-US" sz="3600" dirty="0"/>
          </a:p>
          <a:p>
            <a:r>
              <a:rPr lang="en-US" sz="3600" dirty="0" smtClean="0"/>
              <a:t>How </a:t>
            </a:r>
            <a:r>
              <a:rPr lang="en-US" sz="3600" dirty="0"/>
              <a:t>often can you receive the sacrament of Reconciliation?  </a:t>
            </a:r>
            <a:endParaRPr lang="en-US" sz="3600" dirty="0" smtClean="0"/>
          </a:p>
          <a:p>
            <a:r>
              <a:rPr lang="en-US" sz="3600" b="1" dirty="0" smtClean="0"/>
              <a:t>As </a:t>
            </a:r>
            <a:r>
              <a:rPr lang="en-US" sz="3600" b="1" dirty="0"/>
              <a:t>often as possible  </a:t>
            </a:r>
            <a:endParaRPr lang="en-US" sz="3600" dirty="0"/>
          </a:p>
          <a:p>
            <a:r>
              <a:rPr lang="en-US" sz="3600" dirty="0" smtClean="0"/>
              <a:t>In </a:t>
            </a:r>
            <a:r>
              <a:rPr lang="en-US" sz="3600" dirty="0"/>
              <a:t>ordinary circumstances, who can baptize a person?  </a:t>
            </a:r>
            <a:endParaRPr lang="en-US" sz="3600" dirty="0" smtClean="0"/>
          </a:p>
          <a:p>
            <a:r>
              <a:rPr lang="en-US" sz="3600" b="1" dirty="0" smtClean="0"/>
              <a:t>Deacon </a:t>
            </a:r>
            <a:r>
              <a:rPr lang="en-US" sz="3600" b="1" dirty="0"/>
              <a:t>or priest</a:t>
            </a:r>
            <a:endParaRPr lang="en-US" sz="3600" dirty="0"/>
          </a:p>
          <a:p>
            <a:r>
              <a:rPr lang="en-US" sz="3600" dirty="0" smtClean="0"/>
              <a:t>What </a:t>
            </a:r>
            <a:r>
              <a:rPr lang="en-US" sz="3600" dirty="0"/>
              <a:t>does the sacrament of Confirmation do?</a:t>
            </a:r>
            <a:r>
              <a:rPr lang="en-US" sz="3600" b="1" dirty="0"/>
              <a:t> </a:t>
            </a:r>
            <a:endParaRPr lang="en-US" sz="3600" b="1" dirty="0" smtClean="0"/>
          </a:p>
          <a:p>
            <a:r>
              <a:rPr lang="en-US" sz="3600" b="1" dirty="0" smtClean="0"/>
              <a:t>Increases </a:t>
            </a:r>
            <a:r>
              <a:rPr lang="en-US" sz="3600" b="1" dirty="0"/>
              <a:t>the Holy Spirit and grace within you</a:t>
            </a:r>
            <a:endParaRPr lang="en-US" sz="3600" dirty="0"/>
          </a:p>
        </p:txBody>
      </p:sp>
    </p:spTree>
    <p:extLst>
      <p:ext uri="{BB962C8B-B14F-4D97-AF65-F5344CB8AC3E}">
        <p14:creationId xmlns:p14="http://schemas.microsoft.com/office/powerpoint/2010/main" val="3161187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Effect transition="in" filter="fade">
                                      <p:cBhvr>
                                        <p:cTn id="14" dur="1000"/>
                                        <p:tgtEl>
                                          <p:spTgt spid="4">
                                            <p:txEl>
                                              <p:pRg st="3" end="3"/>
                                            </p:txEl>
                                          </p:spTgt>
                                        </p:tgtEl>
                                      </p:cBhvr>
                                    </p:animEffect>
                                    <p:anim calcmode="lin" valueType="num">
                                      <p:cBhvr>
                                        <p:cTn id="1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1000"/>
                                        <p:tgtEl>
                                          <p:spTgt spid="4">
                                            <p:txEl>
                                              <p:pRg st="5" end="5"/>
                                            </p:txEl>
                                          </p:spTgt>
                                        </p:tgtEl>
                                      </p:cBhvr>
                                    </p:animEffect>
                                    <p:anim calcmode="lin" valueType="num">
                                      <p:cBhvr>
                                        <p:cTn id="2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 calcmode="lin" valueType="num">
                                      <p:cBhvr additive="base">
                                        <p:cTn id="28"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fade">
                                      <p:cBhvr>
                                        <p:cTn id="34" dur="1000"/>
                                        <p:tgtEl>
                                          <p:spTgt spid="4">
                                            <p:txEl>
                                              <p:pRg st="9" end="9"/>
                                            </p:txEl>
                                          </p:spTgt>
                                        </p:tgtEl>
                                      </p:cBhvr>
                                    </p:animEffect>
                                    <p:anim calcmode="lin" valueType="num">
                                      <p:cBhvr>
                                        <p:cTn id="35"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352425" y="2807687"/>
            <a:ext cx="23916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altLang="en-US" sz="4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endParaRPr lang="en-US" altLang="en-US" sz="1200" dirty="0"/>
          </a:p>
        </p:txBody>
      </p:sp>
      <p:sp>
        <p:nvSpPr>
          <p:cNvPr id="4" name="Rectangle 1"/>
          <p:cNvSpPr>
            <a:spLocks noChangeArrowheads="1"/>
          </p:cNvSpPr>
          <p:nvPr/>
        </p:nvSpPr>
        <p:spPr bwMode="auto">
          <a:xfrm>
            <a:off x="331377" y="-5416"/>
            <a:ext cx="11734800" cy="698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r>
              <a:rPr lang="en-US" sz="3200" dirty="0"/>
              <a:t>Which gift of the Holy Spirit means to be strong in the difficulty to be faithful to Christ? </a:t>
            </a:r>
            <a:endParaRPr lang="en-US" sz="3200" dirty="0" smtClean="0"/>
          </a:p>
          <a:p>
            <a:r>
              <a:rPr lang="en-US" sz="3200" b="1" dirty="0" smtClean="0"/>
              <a:t>Fortitude</a:t>
            </a:r>
            <a:endParaRPr lang="en-US" sz="3200" dirty="0"/>
          </a:p>
          <a:p>
            <a:r>
              <a:rPr lang="en-US" sz="3200" dirty="0"/>
              <a:t>What is it that we receive every time we go to Communion? </a:t>
            </a:r>
            <a:r>
              <a:rPr lang="en-US" sz="3200" b="1" dirty="0"/>
              <a:t> </a:t>
            </a:r>
            <a:endParaRPr lang="en-US" sz="3200" b="1" dirty="0" smtClean="0"/>
          </a:p>
          <a:p>
            <a:r>
              <a:rPr lang="en-US" sz="3200" b="1" dirty="0" smtClean="0"/>
              <a:t>The </a:t>
            </a:r>
            <a:r>
              <a:rPr lang="en-US" sz="3200" b="1" dirty="0"/>
              <a:t>Body and Blood of Jesus </a:t>
            </a:r>
            <a:r>
              <a:rPr lang="en-US" sz="3200" b="1" dirty="0" smtClean="0"/>
              <a:t>Christ</a:t>
            </a:r>
            <a:endParaRPr lang="en-US" sz="3200" dirty="0"/>
          </a:p>
          <a:p>
            <a:r>
              <a:rPr lang="en-US" sz="3200" dirty="0"/>
              <a:t>What do we have to do before receiving Communion during Mass? </a:t>
            </a:r>
            <a:endParaRPr lang="en-US" sz="3200" dirty="0" smtClean="0"/>
          </a:p>
          <a:p>
            <a:r>
              <a:rPr lang="en-US" sz="3200" b="1" dirty="0" smtClean="0"/>
              <a:t>Fast </a:t>
            </a:r>
            <a:r>
              <a:rPr lang="en-US" sz="3200" b="1" dirty="0"/>
              <a:t>an hour before going to Mass and be in a state of </a:t>
            </a:r>
            <a:r>
              <a:rPr lang="en-US" sz="3200" b="1" dirty="0" smtClean="0"/>
              <a:t>grace</a:t>
            </a:r>
            <a:endParaRPr lang="en-US" sz="3200" dirty="0"/>
          </a:p>
          <a:p>
            <a:r>
              <a:rPr lang="en-US" sz="3200" dirty="0"/>
              <a:t>You </a:t>
            </a:r>
            <a:r>
              <a:rPr lang="en-US" sz="3200" b="1" dirty="0"/>
              <a:t>CANNOT</a:t>
            </a:r>
            <a:r>
              <a:rPr lang="en-US" sz="3200" dirty="0"/>
              <a:t> receive </a:t>
            </a:r>
            <a:r>
              <a:rPr lang="en-US" sz="3200" dirty="0" smtClean="0"/>
              <a:t>Communion </a:t>
            </a:r>
            <a:r>
              <a:rPr lang="en-US" sz="3200" dirty="0"/>
              <a:t>if </a:t>
            </a:r>
            <a:endParaRPr lang="en-US" sz="3200" dirty="0" smtClean="0"/>
          </a:p>
          <a:p>
            <a:r>
              <a:rPr lang="en-US" sz="3200" dirty="0" smtClean="0"/>
              <a:t>you’ve </a:t>
            </a:r>
            <a:r>
              <a:rPr lang="en-US" sz="3200" dirty="0"/>
              <a:t>committed a mortal sin and not been to confession</a:t>
            </a:r>
            <a:r>
              <a:rPr lang="en-US" sz="3200" dirty="0" smtClean="0"/>
              <a:t>.</a:t>
            </a:r>
            <a:endParaRPr lang="en-US" sz="3200" dirty="0"/>
          </a:p>
          <a:p>
            <a:r>
              <a:rPr lang="en-US" sz="3200" dirty="0"/>
              <a:t>Mortal sin: </a:t>
            </a:r>
            <a:endParaRPr lang="en-US" sz="3200" dirty="0" smtClean="0"/>
          </a:p>
          <a:p>
            <a:r>
              <a:rPr lang="en-US" sz="3200" b="1" dirty="0" smtClean="0"/>
              <a:t>an </a:t>
            </a:r>
            <a:r>
              <a:rPr lang="en-US" sz="3200" b="1" dirty="0"/>
              <a:t>act of disobedience to the law of God in a serious matter, done with full knowledge and conscious consent</a:t>
            </a:r>
            <a:endParaRPr lang="en-US" sz="3200" dirty="0"/>
          </a:p>
        </p:txBody>
      </p:sp>
    </p:spTree>
    <p:extLst>
      <p:ext uri="{BB962C8B-B14F-4D97-AF65-F5344CB8AC3E}">
        <p14:creationId xmlns:p14="http://schemas.microsoft.com/office/powerpoint/2010/main" val="169416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Effect transition="in" filter="fade">
                                      <p:cBhvr>
                                        <p:cTn id="14" dur="1000"/>
                                        <p:tgtEl>
                                          <p:spTgt spid="4">
                                            <p:txEl>
                                              <p:pRg st="3" end="3"/>
                                            </p:txEl>
                                          </p:spTgt>
                                        </p:tgtEl>
                                      </p:cBhvr>
                                    </p:animEffect>
                                    <p:anim calcmode="lin" valueType="num">
                                      <p:cBhvr>
                                        <p:cTn id="1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 calcmode="lin" valueType="num">
                                      <p:cBhvr>
                                        <p:cTn id="21"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 calcmode="lin" valueType="num">
                                      <p:cBhvr>
                                        <p:cTn id="28"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4">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anim calcmode="lin" valueType="num">
                                      <p:cBhvr>
                                        <p:cTn id="35"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3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352425" y="2807687"/>
            <a:ext cx="23916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altLang="en-US" sz="4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endParaRPr lang="en-US" altLang="en-US" sz="1200" dirty="0"/>
          </a:p>
        </p:txBody>
      </p:sp>
      <p:sp>
        <p:nvSpPr>
          <p:cNvPr id="4" name="Rectangle 1"/>
          <p:cNvSpPr>
            <a:spLocks noChangeArrowheads="1"/>
          </p:cNvSpPr>
          <p:nvPr/>
        </p:nvSpPr>
        <p:spPr bwMode="auto">
          <a:xfrm>
            <a:off x="331377" y="487029"/>
            <a:ext cx="117348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r>
              <a:rPr lang="en-US" sz="2400" dirty="0"/>
              <a:t>Examination of conscience is</a:t>
            </a:r>
            <a:r>
              <a:rPr lang="en-US" sz="2400" b="1" dirty="0"/>
              <a:t> </a:t>
            </a:r>
            <a:endParaRPr lang="en-US" sz="2400" b="1" dirty="0" smtClean="0"/>
          </a:p>
          <a:p>
            <a:r>
              <a:rPr lang="en-US" sz="2400" b="1" dirty="0" smtClean="0"/>
              <a:t>thinking </a:t>
            </a:r>
            <a:r>
              <a:rPr lang="en-US" sz="2400" b="1" dirty="0"/>
              <a:t>about our sins, so we can do better to avoid them, and prepare for </a:t>
            </a:r>
            <a:r>
              <a:rPr lang="en-US" sz="2400" b="1" dirty="0" smtClean="0"/>
              <a:t>Confession</a:t>
            </a:r>
            <a:endParaRPr lang="en-US" sz="2400" dirty="0"/>
          </a:p>
          <a:p>
            <a:r>
              <a:rPr lang="en-US" sz="2400" dirty="0"/>
              <a:t>What kind of sacrament is Reconciliation?</a:t>
            </a:r>
            <a:r>
              <a:rPr lang="en-US" sz="2400" b="1" dirty="0"/>
              <a:t> </a:t>
            </a:r>
            <a:endParaRPr lang="en-US" sz="2400" b="1" dirty="0" smtClean="0"/>
          </a:p>
          <a:p>
            <a:r>
              <a:rPr lang="en-US" sz="2400" b="1" dirty="0" smtClean="0"/>
              <a:t>A </a:t>
            </a:r>
            <a:r>
              <a:rPr lang="en-US" sz="2400" b="1" dirty="0"/>
              <a:t>sacrament of healing</a:t>
            </a:r>
            <a:endParaRPr lang="en-US" sz="2400" dirty="0"/>
          </a:p>
          <a:p>
            <a:r>
              <a:rPr lang="en-US" sz="2400" b="1" dirty="0" smtClean="0"/>
              <a:t>Anointing </a:t>
            </a:r>
            <a:r>
              <a:rPr lang="en-US" sz="2400" b="1" dirty="0"/>
              <a:t>of the Sick</a:t>
            </a:r>
            <a:r>
              <a:rPr lang="en-US" sz="2400" dirty="0"/>
              <a:t> </a:t>
            </a:r>
            <a:r>
              <a:rPr lang="en-US" sz="2400" dirty="0" smtClean="0"/>
              <a:t>is </a:t>
            </a:r>
          </a:p>
          <a:p>
            <a:r>
              <a:rPr lang="en-US" sz="2400" dirty="0" smtClean="0"/>
              <a:t>the </a:t>
            </a:r>
            <a:r>
              <a:rPr lang="en-US" sz="2400" dirty="0"/>
              <a:t>sacrament given to people who are gravely ill to </a:t>
            </a:r>
            <a:r>
              <a:rPr lang="en-US" sz="2400"/>
              <a:t>strengthen </a:t>
            </a:r>
            <a:r>
              <a:rPr lang="en-US" sz="2400" smtClean="0"/>
              <a:t>them </a:t>
            </a:r>
            <a:r>
              <a:rPr lang="en-US" sz="2400" dirty="0"/>
              <a:t>physically and spiritually</a:t>
            </a:r>
          </a:p>
          <a:p>
            <a:r>
              <a:rPr lang="en-US" sz="2400" dirty="0" smtClean="0"/>
              <a:t>Who </a:t>
            </a:r>
            <a:r>
              <a:rPr lang="en-US" sz="2400" dirty="0"/>
              <a:t>is in charge of a diocese</a:t>
            </a:r>
            <a:r>
              <a:rPr lang="en-US" sz="2400" dirty="0" smtClean="0"/>
              <a:t>?</a:t>
            </a:r>
          </a:p>
          <a:p>
            <a:r>
              <a:rPr lang="en-US" sz="2400" dirty="0" smtClean="0"/>
              <a:t> </a:t>
            </a:r>
            <a:r>
              <a:rPr lang="en-US" sz="2400" b="1" dirty="0"/>
              <a:t>A bishop</a:t>
            </a:r>
            <a:endParaRPr lang="en-US" sz="2400" dirty="0"/>
          </a:p>
          <a:p>
            <a:r>
              <a:rPr lang="en-US" sz="2400" dirty="0" smtClean="0"/>
              <a:t>A </a:t>
            </a:r>
            <a:r>
              <a:rPr lang="en-US" sz="2400" dirty="0"/>
              <a:t>Catholic person can only marry another Catholic.	a. True </a:t>
            </a:r>
            <a:r>
              <a:rPr lang="en-US" sz="2400" b="1" dirty="0"/>
              <a:t> </a:t>
            </a:r>
            <a:r>
              <a:rPr lang="en-US" sz="2400" dirty="0"/>
              <a:t>b. </a:t>
            </a:r>
            <a:r>
              <a:rPr lang="en-US" sz="2400" dirty="0" smtClean="0"/>
              <a:t>False</a:t>
            </a:r>
          </a:p>
          <a:p>
            <a:r>
              <a:rPr lang="en-US" sz="2400" b="1" dirty="0"/>
              <a:t>b. False</a:t>
            </a:r>
            <a:endParaRPr lang="en-US" sz="2400" dirty="0"/>
          </a:p>
          <a:p>
            <a:r>
              <a:rPr lang="en-US" sz="2400" dirty="0" smtClean="0"/>
              <a:t>Who </a:t>
            </a:r>
            <a:r>
              <a:rPr lang="en-US" sz="2400" dirty="0"/>
              <a:t>instituted the sacraments? </a:t>
            </a:r>
            <a:r>
              <a:rPr lang="en-US" sz="2400" b="1" dirty="0"/>
              <a:t> </a:t>
            </a:r>
            <a:endParaRPr lang="en-US" sz="2400" b="1" dirty="0" smtClean="0"/>
          </a:p>
          <a:p>
            <a:r>
              <a:rPr lang="en-US" sz="2400" b="1" dirty="0" smtClean="0"/>
              <a:t>Jesus</a:t>
            </a:r>
            <a:endParaRPr lang="en-US" sz="2400" dirty="0"/>
          </a:p>
          <a:p>
            <a:r>
              <a:rPr lang="en-US" sz="2400" dirty="0" smtClean="0"/>
              <a:t>As </a:t>
            </a:r>
            <a:r>
              <a:rPr lang="en-US" sz="2400" dirty="0"/>
              <a:t>Catholics, do we worship Mary? Why or why not?</a:t>
            </a:r>
            <a:r>
              <a:rPr lang="en-US" sz="2400" b="1" dirty="0"/>
              <a:t> </a:t>
            </a:r>
            <a:endParaRPr lang="en-US" sz="2400" b="1" dirty="0" smtClean="0"/>
          </a:p>
          <a:p>
            <a:r>
              <a:rPr lang="en-US" sz="2400" b="1" dirty="0" smtClean="0"/>
              <a:t>No </a:t>
            </a:r>
            <a:r>
              <a:rPr lang="en-US" sz="2400" b="1" dirty="0"/>
              <a:t>because she is not God, but we do venerate (honor) and respect her.</a:t>
            </a:r>
            <a:endParaRPr lang="en-US" sz="2400" dirty="0"/>
          </a:p>
        </p:txBody>
      </p:sp>
    </p:spTree>
    <p:extLst>
      <p:ext uri="{BB962C8B-B14F-4D97-AF65-F5344CB8AC3E}">
        <p14:creationId xmlns:p14="http://schemas.microsoft.com/office/powerpoint/2010/main" val="1457707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Effect transition="in" filter="fade">
                                      <p:cBhvr>
                                        <p:cTn id="14" dur="1000"/>
                                        <p:tgtEl>
                                          <p:spTgt spid="4">
                                            <p:txEl>
                                              <p:pRg st="3" end="3"/>
                                            </p:txEl>
                                          </p:spTgt>
                                        </p:tgtEl>
                                      </p:cBhvr>
                                    </p:animEffect>
                                    <p:anim calcmode="lin" valueType="num">
                                      <p:cBhvr>
                                        <p:cTn id="1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1000"/>
                                        <p:tgtEl>
                                          <p:spTgt spid="4">
                                            <p:txEl>
                                              <p:pRg st="5" end="5"/>
                                            </p:txEl>
                                          </p:spTgt>
                                        </p:tgtEl>
                                      </p:cBhvr>
                                    </p:animEffect>
                                    <p:anim calcmode="lin" valueType="num">
                                      <p:cBhvr>
                                        <p:cTn id="2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 calcmode="lin" valueType="num">
                                      <p:cBhvr>
                                        <p:cTn id="28"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4">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anim calcmode="lin" valueType="num">
                                      <p:cBhvr>
                                        <p:cTn id="35"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37" dur="500"/>
                                        <p:tgtEl>
                                          <p:spTgt spid="4">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11" end="11"/>
                                            </p:txEl>
                                          </p:spTgt>
                                        </p:tgtEl>
                                        <p:attrNameLst>
                                          <p:attrName>style.visibility</p:attrName>
                                        </p:attrNameLst>
                                      </p:cBhvr>
                                      <p:to>
                                        <p:strVal val="visible"/>
                                      </p:to>
                                    </p:set>
                                    <p:anim calcmode="lin" valueType="num">
                                      <p:cBhvr>
                                        <p:cTn id="42"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11" end="11"/>
                                            </p:txEl>
                                          </p:spTgt>
                                        </p:tgtEl>
                                        <p:attrNameLst>
                                          <p:attrName>ppt_h</p:attrName>
                                        </p:attrNameLst>
                                      </p:cBhvr>
                                      <p:tavLst>
                                        <p:tav tm="0">
                                          <p:val>
                                            <p:fltVal val="0"/>
                                          </p:val>
                                        </p:tav>
                                        <p:tav tm="100000">
                                          <p:val>
                                            <p:strVal val="#ppt_h"/>
                                          </p:val>
                                        </p:tav>
                                      </p:tavLst>
                                    </p:anim>
                                    <p:animEffect transition="in" filter="fade">
                                      <p:cBhvr>
                                        <p:cTn id="44" dur="500"/>
                                        <p:tgtEl>
                                          <p:spTgt spid="4">
                                            <p:txEl>
                                              <p:pRg st="11" end="1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nodeType="clickEffect">
                                  <p:stCondLst>
                                    <p:cond delay="0"/>
                                  </p:stCondLst>
                                  <p:childTnLst>
                                    <p:set>
                                      <p:cBhvr>
                                        <p:cTn id="48" dur="1" fill="hold">
                                          <p:stCondLst>
                                            <p:cond delay="0"/>
                                          </p:stCondLst>
                                        </p:cTn>
                                        <p:tgtEl>
                                          <p:spTgt spid="4">
                                            <p:txEl>
                                              <p:pRg st="13" end="13"/>
                                            </p:txEl>
                                          </p:spTgt>
                                        </p:tgtEl>
                                        <p:attrNameLst>
                                          <p:attrName>style.visibility</p:attrName>
                                        </p:attrNameLst>
                                      </p:cBhvr>
                                      <p:to>
                                        <p:strVal val="visible"/>
                                      </p:to>
                                    </p:set>
                                    <p:animEffect transition="in" filter="wipe(down)">
                                      <p:cBhvr>
                                        <p:cTn id="49" dur="580">
                                          <p:stCondLst>
                                            <p:cond delay="0"/>
                                          </p:stCondLst>
                                        </p:cTn>
                                        <p:tgtEl>
                                          <p:spTgt spid="4">
                                            <p:txEl>
                                              <p:pRg st="13" end="13"/>
                                            </p:txEl>
                                          </p:spTgt>
                                        </p:tgtEl>
                                      </p:cBhvr>
                                    </p:animEffect>
                                    <p:anim calcmode="lin" valueType="num">
                                      <p:cBhvr>
                                        <p:cTn id="50" dur="1822" tmFilter="0,0; 0.14,0.36; 0.43,0.73; 0.71,0.91; 1.0,1.0">
                                          <p:stCondLst>
                                            <p:cond delay="0"/>
                                          </p:stCondLst>
                                        </p:cTn>
                                        <p:tgtEl>
                                          <p:spTgt spid="4">
                                            <p:txEl>
                                              <p:pRg st="13" end="13"/>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4">
                                            <p:txEl>
                                              <p:pRg st="13" end="13"/>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4">
                                            <p:txEl>
                                              <p:pRg st="13" end="13"/>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4">
                                            <p:txEl>
                                              <p:pRg st="13" end="13"/>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4">
                                            <p:txEl>
                                              <p:pRg st="13" end="13"/>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4">
                                            <p:txEl>
                                              <p:pRg st="13" end="13"/>
                                            </p:txEl>
                                          </p:spTgt>
                                        </p:tgtEl>
                                      </p:cBhvr>
                                      <p:to x="100000" y="60000"/>
                                    </p:animScale>
                                    <p:animScale>
                                      <p:cBhvr>
                                        <p:cTn id="56" dur="166" decel="50000">
                                          <p:stCondLst>
                                            <p:cond delay="676"/>
                                          </p:stCondLst>
                                        </p:cTn>
                                        <p:tgtEl>
                                          <p:spTgt spid="4">
                                            <p:txEl>
                                              <p:pRg st="13" end="13"/>
                                            </p:txEl>
                                          </p:spTgt>
                                        </p:tgtEl>
                                      </p:cBhvr>
                                      <p:to x="100000" y="100000"/>
                                    </p:animScale>
                                    <p:animScale>
                                      <p:cBhvr>
                                        <p:cTn id="57" dur="26">
                                          <p:stCondLst>
                                            <p:cond delay="1312"/>
                                          </p:stCondLst>
                                        </p:cTn>
                                        <p:tgtEl>
                                          <p:spTgt spid="4">
                                            <p:txEl>
                                              <p:pRg st="13" end="13"/>
                                            </p:txEl>
                                          </p:spTgt>
                                        </p:tgtEl>
                                      </p:cBhvr>
                                      <p:to x="100000" y="80000"/>
                                    </p:animScale>
                                    <p:animScale>
                                      <p:cBhvr>
                                        <p:cTn id="58" dur="166" decel="50000">
                                          <p:stCondLst>
                                            <p:cond delay="1338"/>
                                          </p:stCondLst>
                                        </p:cTn>
                                        <p:tgtEl>
                                          <p:spTgt spid="4">
                                            <p:txEl>
                                              <p:pRg st="13" end="13"/>
                                            </p:txEl>
                                          </p:spTgt>
                                        </p:tgtEl>
                                      </p:cBhvr>
                                      <p:to x="100000" y="100000"/>
                                    </p:animScale>
                                    <p:animScale>
                                      <p:cBhvr>
                                        <p:cTn id="59" dur="26">
                                          <p:stCondLst>
                                            <p:cond delay="1642"/>
                                          </p:stCondLst>
                                        </p:cTn>
                                        <p:tgtEl>
                                          <p:spTgt spid="4">
                                            <p:txEl>
                                              <p:pRg st="13" end="13"/>
                                            </p:txEl>
                                          </p:spTgt>
                                        </p:tgtEl>
                                      </p:cBhvr>
                                      <p:to x="100000" y="90000"/>
                                    </p:animScale>
                                    <p:animScale>
                                      <p:cBhvr>
                                        <p:cTn id="60" dur="166" decel="50000">
                                          <p:stCondLst>
                                            <p:cond delay="1668"/>
                                          </p:stCondLst>
                                        </p:cTn>
                                        <p:tgtEl>
                                          <p:spTgt spid="4">
                                            <p:txEl>
                                              <p:pRg st="13" end="13"/>
                                            </p:txEl>
                                          </p:spTgt>
                                        </p:tgtEl>
                                      </p:cBhvr>
                                      <p:to x="100000" y="100000"/>
                                    </p:animScale>
                                    <p:animScale>
                                      <p:cBhvr>
                                        <p:cTn id="61" dur="26">
                                          <p:stCondLst>
                                            <p:cond delay="1808"/>
                                          </p:stCondLst>
                                        </p:cTn>
                                        <p:tgtEl>
                                          <p:spTgt spid="4">
                                            <p:txEl>
                                              <p:pRg st="13" end="13"/>
                                            </p:txEl>
                                          </p:spTgt>
                                        </p:tgtEl>
                                      </p:cBhvr>
                                      <p:to x="100000" y="95000"/>
                                    </p:animScale>
                                    <p:animScale>
                                      <p:cBhvr>
                                        <p:cTn id="62" dur="166" decel="50000">
                                          <p:stCondLst>
                                            <p:cond delay="1834"/>
                                          </p:stCondLst>
                                        </p:cTn>
                                        <p:tgtEl>
                                          <p:spTgt spid="4">
                                            <p:txEl>
                                              <p:pRg st="13" end="1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217" y="138935"/>
            <a:ext cx="11579469" cy="6640806"/>
          </a:xfrm>
        </p:spPr>
        <p:txBody>
          <a:bodyPr>
            <a:normAutofit/>
          </a:bodyPr>
          <a:lstStyle/>
          <a:p>
            <a:pPr marL="0" indent="0">
              <a:buNone/>
            </a:pPr>
            <a:r>
              <a:rPr lang="en-US" sz="3600" b="1" dirty="0"/>
              <a:t>2.  The Hail </a:t>
            </a:r>
            <a:r>
              <a:rPr lang="en-US" sz="3600" b="1" dirty="0" smtClean="0"/>
              <a:t>Mary</a:t>
            </a:r>
            <a:endParaRPr lang="en-US" sz="3600" dirty="0"/>
          </a:p>
          <a:p>
            <a:r>
              <a:rPr lang="en-US" sz="3600" dirty="0"/>
              <a:t>Hail Mary, </a:t>
            </a:r>
            <a:endParaRPr lang="en-US" sz="3600" dirty="0" smtClean="0"/>
          </a:p>
          <a:p>
            <a:r>
              <a:rPr lang="en-US" sz="3600" dirty="0" smtClean="0"/>
              <a:t>full </a:t>
            </a:r>
            <a:r>
              <a:rPr lang="en-US" sz="3600" dirty="0"/>
              <a:t>of grace! </a:t>
            </a:r>
            <a:endParaRPr lang="en-US" sz="3600" dirty="0" smtClean="0"/>
          </a:p>
          <a:p>
            <a:r>
              <a:rPr lang="en-US" sz="3600" dirty="0" smtClean="0"/>
              <a:t>The </a:t>
            </a:r>
            <a:r>
              <a:rPr lang="en-US" sz="3600" dirty="0"/>
              <a:t>Lord is with thee; </a:t>
            </a:r>
            <a:endParaRPr lang="en-US" sz="3600" dirty="0" smtClean="0"/>
          </a:p>
          <a:p>
            <a:r>
              <a:rPr lang="en-US" sz="3600" dirty="0" smtClean="0"/>
              <a:t>blessed </a:t>
            </a:r>
            <a:r>
              <a:rPr lang="en-US" sz="3600" dirty="0"/>
              <a:t>art thou among women, </a:t>
            </a:r>
            <a:endParaRPr lang="en-US" sz="3600" dirty="0" smtClean="0"/>
          </a:p>
          <a:p>
            <a:r>
              <a:rPr lang="en-US" sz="3600" dirty="0" smtClean="0"/>
              <a:t>and </a:t>
            </a:r>
            <a:r>
              <a:rPr lang="en-US" sz="3600" dirty="0"/>
              <a:t>blessed is the fruit of thy womb, Jesus. </a:t>
            </a:r>
            <a:endParaRPr lang="en-US" sz="3600" dirty="0" smtClean="0"/>
          </a:p>
          <a:p>
            <a:r>
              <a:rPr lang="en-US" sz="3600" dirty="0" smtClean="0"/>
              <a:t>Holy </a:t>
            </a:r>
            <a:r>
              <a:rPr lang="en-US" sz="3600" dirty="0"/>
              <a:t>Mary, </a:t>
            </a:r>
            <a:endParaRPr lang="en-US" sz="3600" dirty="0" smtClean="0"/>
          </a:p>
          <a:p>
            <a:r>
              <a:rPr lang="en-US" sz="3600" dirty="0" smtClean="0"/>
              <a:t>Mother </a:t>
            </a:r>
            <a:r>
              <a:rPr lang="en-US" sz="3600" dirty="0"/>
              <a:t>of God, </a:t>
            </a:r>
            <a:endParaRPr lang="en-US" sz="3600" dirty="0" smtClean="0"/>
          </a:p>
          <a:p>
            <a:r>
              <a:rPr lang="en-US" sz="3600" dirty="0" smtClean="0"/>
              <a:t>pray </a:t>
            </a:r>
            <a:r>
              <a:rPr lang="en-US" sz="3600" dirty="0"/>
              <a:t>for us sinners, now </a:t>
            </a:r>
            <a:endParaRPr lang="en-US" sz="3600" dirty="0" smtClean="0"/>
          </a:p>
          <a:p>
            <a:r>
              <a:rPr lang="en-US" sz="3600" dirty="0" smtClean="0"/>
              <a:t>and </a:t>
            </a:r>
            <a:r>
              <a:rPr lang="en-US" sz="3600" dirty="0"/>
              <a:t>at the hour of our death. </a:t>
            </a:r>
            <a:r>
              <a:rPr lang="es-ES" sz="3600" dirty="0"/>
              <a:t>Amen</a:t>
            </a:r>
            <a:r>
              <a:rPr lang="es-ES" sz="3600" dirty="0" smtClean="0"/>
              <a:t>.</a:t>
            </a:r>
            <a:endParaRPr lang="en-US" sz="3600" dirty="0"/>
          </a:p>
          <a:p>
            <a:pPr marL="0" indent="0">
              <a:buNone/>
            </a:pPr>
            <a:endParaRPr lang="en-US" dirty="0"/>
          </a:p>
        </p:txBody>
      </p:sp>
    </p:spTree>
    <p:extLst>
      <p:ext uri="{BB962C8B-B14F-4D97-AF65-F5344CB8AC3E}">
        <p14:creationId xmlns:p14="http://schemas.microsoft.com/office/powerpoint/2010/main" val="211072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939" y="89993"/>
            <a:ext cx="11579469" cy="6570783"/>
          </a:xfrm>
        </p:spPr>
        <p:txBody>
          <a:bodyPr>
            <a:normAutofit/>
          </a:bodyPr>
          <a:lstStyle/>
          <a:p>
            <a:pPr marL="0" indent="0">
              <a:buNone/>
            </a:pPr>
            <a:r>
              <a:rPr lang="en-US" sz="3600" b="1" dirty="0"/>
              <a:t>2.  The Hail </a:t>
            </a:r>
            <a:r>
              <a:rPr lang="en-US" sz="3600" b="1" dirty="0" smtClean="0"/>
              <a:t>Mary</a:t>
            </a:r>
            <a:endParaRPr lang="en-US" sz="3600" dirty="0"/>
          </a:p>
          <a:p>
            <a:r>
              <a:rPr lang="es-ES" sz="3600" dirty="0" smtClean="0"/>
              <a:t>Dios </a:t>
            </a:r>
            <a:r>
              <a:rPr lang="es-ES" sz="3600" dirty="0"/>
              <a:t>te salve, María.  </a:t>
            </a:r>
            <a:endParaRPr lang="es-ES" sz="3600" dirty="0" smtClean="0"/>
          </a:p>
          <a:p>
            <a:r>
              <a:rPr lang="es-ES" sz="3600" dirty="0" smtClean="0"/>
              <a:t>Llena </a:t>
            </a:r>
            <a:r>
              <a:rPr lang="es-ES" sz="3600" dirty="0"/>
              <a:t>eres de gracia: </a:t>
            </a:r>
            <a:endParaRPr lang="es-ES" sz="3600" dirty="0" smtClean="0"/>
          </a:p>
          <a:p>
            <a:r>
              <a:rPr lang="es-ES" sz="3600" dirty="0" smtClean="0"/>
              <a:t>El </a:t>
            </a:r>
            <a:r>
              <a:rPr lang="es-ES" sz="3600" dirty="0"/>
              <a:t>Señor es contigo.  </a:t>
            </a:r>
            <a:endParaRPr lang="es-ES" sz="3600" dirty="0" smtClean="0"/>
          </a:p>
          <a:p>
            <a:r>
              <a:rPr lang="es-ES" sz="3600" dirty="0" smtClean="0"/>
              <a:t>Bendita </a:t>
            </a:r>
            <a:r>
              <a:rPr lang="es-ES" sz="3600" dirty="0"/>
              <a:t>tú ere entre todas las mujeres.  </a:t>
            </a:r>
            <a:endParaRPr lang="es-ES" sz="3600" dirty="0" smtClean="0"/>
          </a:p>
          <a:p>
            <a:r>
              <a:rPr lang="es-ES" sz="3600" dirty="0" smtClean="0"/>
              <a:t>Y </a:t>
            </a:r>
            <a:r>
              <a:rPr lang="es-ES" sz="3600" dirty="0"/>
              <a:t>bendito es el fruto de tu vientre: Jesús.  </a:t>
            </a:r>
            <a:endParaRPr lang="es-ES" sz="3600" dirty="0" smtClean="0"/>
          </a:p>
          <a:p>
            <a:r>
              <a:rPr lang="es-ES" sz="3600" dirty="0" smtClean="0"/>
              <a:t>Santa </a:t>
            </a:r>
            <a:r>
              <a:rPr lang="es-ES" sz="3600" dirty="0"/>
              <a:t>María, </a:t>
            </a:r>
            <a:endParaRPr lang="es-ES" sz="3600" dirty="0" smtClean="0"/>
          </a:p>
          <a:p>
            <a:r>
              <a:rPr lang="es-ES" sz="3600" dirty="0" smtClean="0"/>
              <a:t>Madre </a:t>
            </a:r>
            <a:r>
              <a:rPr lang="es-ES" sz="3600" dirty="0"/>
              <a:t>de Dios, </a:t>
            </a:r>
            <a:endParaRPr lang="es-ES" sz="3600" dirty="0" smtClean="0"/>
          </a:p>
          <a:p>
            <a:r>
              <a:rPr lang="es-ES" sz="3600" dirty="0" smtClean="0"/>
              <a:t>ruega </a:t>
            </a:r>
            <a:r>
              <a:rPr lang="es-ES" sz="3600" dirty="0"/>
              <a:t>por nosotros pecadores, </a:t>
            </a:r>
            <a:endParaRPr lang="es-ES" sz="3600" dirty="0" smtClean="0"/>
          </a:p>
          <a:p>
            <a:r>
              <a:rPr lang="es-ES" sz="3600" dirty="0" smtClean="0"/>
              <a:t>ahora </a:t>
            </a:r>
            <a:r>
              <a:rPr lang="es-ES" sz="3600" dirty="0"/>
              <a:t>y en la hora de nuestra muerte.  Amén.</a:t>
            </a:r>
            <a:endParaRPr lang="en-US" sz="3600" dirty="0"/>
          </a:p>
          <a:p>
            <a:endParaRPr lang="en-US" dirty="0"/>
          </a:p>
        </p:txBody>
      </p:sp>
    </p:spTree>
    <p:extLst>
      <p:ext uri="{BB962C8B-B14F-4D97-AF65-F5344CB8AC3E}">
        <p14:creationId xmlns:p14="http://schemas.microsoft.com/office/powerpoint/2010/main" val="3602095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762" y="81028"/>
            <a:ext cx="11579469" cy="6463207"/>
          </a:xfrm>
        </p:spPr>
        <p:txBody>
          <a:bodyPr>
            <a:normAutofit/>
          </a:bodyPr>
          <a:lstStyle/>
          <a:p>
            <a:pPr marL="0" indent="0">
              <a:buNone/>
            </a:pPr>
            <a:r>
              <a:rPr lang="en-US" sz="3600" b="1" dirty="0"/>
              <a:t>3.  The Glory Be </a:t>
            </a:r>
            <a:endParaRPr lang="en-US" sz="3600" dirty="0"/>
          </a:p>
          <a:p>
            <a:pPr marL="0" indent="0">
              <a:buNone/>
            </a:pPr>
            <a:endParaRPr lang="en-US" sz="3600" dirty="0"/>
          </a:p>
          <a:p>
            <a:r>
              <a:rPr lang="en-US" sz="3600" dirty="0"/>
              <a:t>Glory be to the Father, </a:t>
            </a:r>
            <a:endParaRPr lang="en-US" sz="3600" dirty="0" smtClean="0"/>
          </a:p>
          <a:p>
            <a:r>
              <a:rPr lang="en-US" sz="3600" dirty="0" smtClean="0"/>
              <a:t>and </a:t>
            </a:r>
            <a:r>
              <a:rPr lang="en-US" sz="3600" dirty="0"/>
              <a:t>to the Son </a:t>
            </a:r>
            <a:endParaRPr lang="en-US" sz="3600" dirty="0" smtClean="0"/>
          </a:p>
          <a:p>
            <a:r>
              <a:rPr lang="en-US" sz="3600" dirty="0" smtClean="0"/>
              <a:t>and </a:t>
            </a:r>
            <a:r>
              <a:rPr lang="en-US" sz="3600" dirty="0"/>
              <a:t>to the Holy Spirit, </a:t>
            </a:r>
            <a:endParaRPr lang="en-US" sz="3600" dirty="0" smtClean="0"/>
          </a:p>
          <a:p>
            <a:r>
              <a:rPr lang="en-US" sz="3600" dirty="0" smtClean="0"/>
              <a:t>as </a:t>
            </a:r>
            <a:r>
              <a:rPr lang="en-US" sz="3600" dirty="0"/>
              <a:t>it was in the beginning, </a:t>
            </a:r>
            <a:endParaRPr lang="en-US" sz="3600" dirty="0" smtClean="0"/>
          </a:p>
          <a:p>
            <a:r>
              <a:rPr lang="en-US" sz="3600" dirty="0" smtClean="0"/>
              <a:t>is </a:t>
            </a:r>
            <a:r>
              <a:rPr lang="en-US" sz="3600" dirty="0"/>
              <a:t>now </a:t>
            </a:r>
            <a:endParaRPr lang="en-US" sz="3600" dirty="0" smtClean="0"/>
          </a:p>
          <a:p>
            <a:r>
              <a:rPr lang="en-US" sz="3600" dirty="0" smtClean="0"/>
              <a:t>and </a:t>
            </a:r>
            <a:r>
              <a:rPr lang="en-US" sz="3600" dirty="0"/>
              <a:t>ever shall be, </a:t>
            </a:r>
            <a:endParaRPr lang="en-US" sz="3600" dirty="0" smtClean="0"/>
          </a:p>
          <a:p>
            <a:r>
              <a:rPr lang="en-US" sz="3600" dirty="0" smtClean="0"/>
              <a:t>a </a:t>
            </a:r>
            <a:r>
              <a:rPr lang="en-US" sz="3600" dirty="0"/>
              <a:t>world without end. </a:t>
            </a:r>
            <a:r>
              <a:rPr lang="es-ES" sz="3600" dirty="0"/>
              <a:t>Amen.</a:t>
            </a:r>
            <a:endParaRPr lang="en-US" sz="3600" dirty="0"/>
          </a:p>
          <a:p>
            <a:pPr marL="0" indent="0">
              <a:buNone/>
            </a:pPr>
            <a:endParaRPr lang="en-US" sz="3600" dirty="0"/>
          </a:p>
        </p:txBody>
      </p:sp>
    </p:spTree>
    <p:extLst>
      <p:ext uri="{BB962C8B-B14F-4D97-AF65-F5344CB8AC3E}">
        <p14:creationId xmlns:p14="http://schemas.microsoft.com/office/powerpoint/2010/main" val="3715984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2" y="896816"/>
            <a:ext cx="11579469" cy="5618283"/>
          </a:xfrm>
        </p:spPr>
        <p:txBody>
          <a:bodyPr>
            <a:normAutofit/>
          </a:bodyPr>
          <a:lstStyle/>
          <a:p>
            <a:pPr marL="0" indent="0">
              <a:buNone/>
            </a:pPr>
            <a:r>
              <a:rPr lang="en-US" sz="3600" b="1" dirty="0"/>
              <a:t>3.  The Glory Be </a:t>
            </a:r>
            <a:endParaRPr lang="en-US" sz="3600" dirty="0"/>
          </a:p>
          <a:p>
            <a:pPr marL="0" indent="0">
              <a:buNone/>
            </a:pPr>
            <a:endParaRPr lang="en-US" sz="3600" dirty="0"/>
          </a:p>
          <a:p>
            <a:r>
              <a:rPr lang="es-ES" sz="3600" dirty="0" smtClean="0"/>
              <a:t>Gloria </a:t>
            </a:r>
            <a:r>
              <a:rPr lang="es-ES" sz="3600" dirty="0"/>
              <a:t>al Padre, </a:t>
            </a:r>
            <a:endParaRPr lang="es-ES" sz="3600" dirty="0" smtClean="0"/>
          </a:p>
          <a:p>
            <a:r>
              <a:rPr lang="es-ES" sz="3600" dirty="0" smtClean="0"/>
              <a:t>al </a:t>
            </a:r>
            <a:r>
              <a:rPr lang="es-ES" sz="3600" dirty="0"/>
              <a:t>Hijo </a:t>
            </a:r>
            <a:endParaRPr lang="es-ES" sz="3600" dirty="0" smtClean="0"/>
          </a:p>
          <a:p>
            <a:r>
              <a:rPr lang="es-ES" sz="3600" dirty="0" smtClean="0"/>
              <a:t>y </a:t>
            </a:r>
            <a:r>
              <a:rPr lang="es-ES" sz="3600" dirty="0"/>
              <a:t>al Espíritu Santo.  </a:t>
            </a:r>
            <a:endParaRPr lang="es-ES" sz="3600" dirty="0" smtClean="0"/>
          </a:p>
          <a:p>
            <a:r>
              <a:rPr lang="es-ES" sz="3600" dirty="0" smtClean="0"/>
              <a:t>Como </a:t>
            </a:r>
            <a:r>
              <a:rPr lang="es-ES" sz="3600" dirty="0"/>
              <a:t>era en el principio, </a:t>
            </a:r>
            <a:endParaRPr lang="es-ES" sz="3600" dirty="0" smtClean="0"/>
          </a:p>
          <a:p>
            <a:r>
              <a:rPr lang="es-ES" sz="3600" dirty="0" smtClean="0"/>
              <a:t>ahora </a:t>
            </a:r>
            <a:r>
              <a:rPr lang="es-ES" sz="3600" dirty="0"/>
              <a:t>y siempre, por los 	</a:t>
            </a:r>
            <a:endParaRPr lang="es-ES" sz="3600" dirty="0" smtClean="0"/>
          </a:p>
          <a:p>
            <a:r>
              <a:rPr lang="es-ES" sz="3600" dirty="0" smtClean="0"/>
              <a:t>siglos </a:t>
            </a:r>
            <a:r>
              <a:rPr lang="es-ES" sz="3600" dirty="0"/>
              <a:t>de los siglos.  </a:t>
            </a:r>
            <a:r>
              <a:rPr lang="en-US" sz="3600" dirty="0" err="1"/>
              <a:t>Amén</a:t>
            </a:r>
            <a:r>
              <a:rPr lang="en-US" sz="3600" dirty="0"/>
              <a:t>.</a:t>
            </a:r>
            <a:endParaRPr lang="en-US" dirty="0"/>
          </a:p>
        </p:txBody>
      </p:sp>
    </p:spTree>
    <p:extLst>
      <p:ext uri="{BB962C8B-B14F-4D97-AF65-F5344CB8AC3E}">
        <p14:creationId xmlns:p14="http://schemas.microsoft.com/office/powerpoint/2010/main" val="3622659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2" y="115330"/>
            <a:ext cx="11579469" cy="6399769"/>
          </a:xfrm>
        </p:spPr>
        <p:txBody>
          <a:bodyPr>
            <a:normAutofit fontScale="92500" lnSpcReduction="10000"/>
          </a:bodyPr>
          <a:lstStyle/>
          <a:p>
            <a:r>
              <a:rPr lang="en-US" sz="3600" b="1" dirty="0"/>
              <a:t>4. </a:t>
            </a:r>
            <a:r>
              <a:rPr lang="en-US" sz="3600" dirty="0"/>
              <a:t>The Apostles </a:t>
            </a:r>
            <a:r>
              <a:rPr lang="en-US" sz="3600" dirty="0" smtClean="0"/>
              <a:t>Creed</a:t>
            </a:r>
          </a:p>
          <a:p>
            <a:r>
              <a:rPr lang="en-US" sz="3600" dirty="0" smtClean="0"/>
              <a:t>I </a:t>
            </a:r>
            <a:r>
              <a:rPr lang="en-US" sz="3600" dirty="0"/>
              <a:t>believe in God, </a:t>
            </a:r>
            <a:endParaRPr lang="en-US" sz="3600" dirty="0" smtClean="0"/>
          </a:p>
          <a:p>
            <a:r>
              <a:rPr lang="en-US" sz="3600" dirty="0" smtClean="0"/>
              <a:t>the </a:t>
            </a:r>
            <a:r>
              <a:rPr lang="en-US" sz="3600" dirty="0"/>
              <a:t>Father Almighty, </a:t>
            </a:r>
            <a:endParaRPr lang="en-US" sz="3600" dirty="0" smtClean="0"/>
          </a:p>
          <a:p>
            <a:r>
              <a:rPr lang="en-US" sz="3600" dirty="0" smtClean="0"/>
              <a:t>Creator </a:t>
            </a:r>
            <a:r>
              <a:rPr lang="en-US" sz="3600" dirty="0"/>
              <a:t>of Heaven and Earth.  </a:t>
            </a:r>
            <a:endParaRPr lang="en-US" sz="3600" dirty="0" smtClean="0"/>
          </a:p>
          <a:p>
            <a:r>
              <a:rPr lang="en-US" sz="3600" dirty="0" smtClean="0"/>
              <a:t>I </a:t>
            </a:r>
            <a:r>
              <a:rPr lang="en-US" sz="3600" dirty="0"/>
              <a:t>believe in Jesus Christ, </a:t>
            </a:r>
            <a:endParaRPr lang="en-US" sz="3600" dirty="0" smtClean="0"/>
          </a:p>
          <a:p>
            <a:r>
              <a:rPr lang="en-US" sz="3600" dirty="0" smtClean="0"/>
              <a:t>his </a:t>
            </a:r>
            <a:r>
              <a:rPr lang="en-US" sz="3600" dirty="0"/>
              <a:t>only Son, our Lord.  </a:t>
            </a:r>
            <a:endParaRPr lang="en-US" sz="3600" dirty="0" smtClean="0"/>
          </a:p>
          <a:p>
            <a:r>
              <a:rPr lang="en-US" sz="3600" dirty="0" smtClean="0"/>
              <a:t>He </a:t>
            </a:r>
            <a:r>
              <a:rPr lang="en-US" sz="3600" dirty="0"/>
              <a:t>was conceived by the power of the Holy Spirit </a:t>
            </a:r>
            <a:endParaRPr lang="en-US" sz="3600" dirty="0" smtClean="0"/>
          </a:p>
          <a:p>
            <a:r>
              <a:rPr lang="en-US" sz="3600" dirty="0" smtClean="0"/>
              <a:t>and </a:t>
            </a:r>
            <a:r>
              <a:rPr lang="en-US" sz="3600" dirty="0"/>
              <a:t>born of the Virgin Mary.  </a:t>
            </a:r>
            <a:endParaRPr lang="en-US" sz="3600" dirty="0" smtClean="0"/>
          </a:p>
          <a:p>
            <a:r>
              <a:rPr lang="en-US" sz="3600" dirty="0" smtClean="0"/>
              <a:t>He </a:t>
            </a:r>
            <a:r>
              <a:rPr lang="en-US" sz="3600" dirty="0"/>
              <a:t>suffered under Pontius Pilate, </a:t>
            </a:r>
            <a:endParaRPr lang="en-US" sz="3600" dirty="0" smtClean="0"/>
          </a:p>
          <a:p>
            <a:r>
              <a:rPr lang="en-US" sz="3600" dirty="0" smtClean="0"/>
              <a:t>was </a:t>
            </a:r>
            <a:r>
              <a:rPr lang="en-US" sz="3600" dirty="0"/>
              <a:t>crucified, died and was buried.  </a:t>
            </a:r>
            <a:endParaRPr lang="en-US" sz="3600" dirty="0" smtClean="0"/>
          </a:p>
          <a:p>
            <a:r>
              <a:rPr lang="en-US" sz="3600" dirty="0" smtClean="0"/>
              <a:t>He </a:t>
            </a:r>
            <a:r>
              <a:rPr lang="en-US" sz="3600" dirty="0"/>
              <a:t>descended into hell.  </a:t>
            </a:r>
            <a:endParaRPr lang="en-US" sz="3600" dirty="0" smtClean="0"/>
          </a:p>
          <a:p>
            <a:pPr marL="0" indent="0">
              <a:buNone/>
            </a:pPr>
            <a:r>
              <a:rPr lang="es-ES" sz="3600" dirty="0" smtClean="0"/>
              <a:t>                                                                                                                 </a:t>
            </a:r>
            <a:endParaRPr lang="en-US" sz="3600" dirty="0"/>
          </a:p>
          <a:p>
            <a:endParaRPr lang="en-US" sz="3600" dirty="0"/>
          </a:p>
        </p:txBody>
      </p:sp>
    </p:spTree>
    <p:extLst>
      <p:ext uri="{BB962C8B-B14F-4D97-AF65-F5344CB8AC3E}">
        <p14:creationId xmlns:p14="http://schemas.microsoft.com/office/powerpoint/2010/main" val="6082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2" y="115330"/>
            <a:ext cx="11579469" cy="6399769"/>
          </a:xfrm>
        </p:spPr>
        <p:txBody>
          <a:bodyPr>
            <a:normAutofit lnSpcReduction="10000"/>
          </a:bodyPr>
          <a:lstStyle/>
          <a:p>
            <a:r>
              <a:rPr lang="en-US" sz="3600" b="1" dirty="0"/>
              <a:t>4. </a:t>
            </a:r>
            <a:r>
              <a:rPr lang="en-US" sz="3600" dirty="0"/>
              <a:t>The Apostles </a:t>
            </a:r>
            <a:r>
              <a:rPr lang="en-US" sz="3600" dirty="0" smtClean="0"/>
              <a:t>Creed</a:t>
            </a:r>
          </a:p>
          <a:p>
            <a:r>
              <a:rPr lang="en-US" sz="3600" dirty="0" smtClean="0"/>
              <a:t>On </a:t>
            </a:r>
            <a:r>
              <a:rPr lang="en-US" sz="3600" dirty="0"/>
              <a:t>the third day He rose again.  </a:t>
            </a:r>
            <a:endParaRPr lang="en-US" sz="3600" dirty="0" smtClean="0"/>
          </a:p>
          <a:p>
            <a:r>
              <a:rPr lang="en-US" sz="3600" dirty="0" smtClean="0"/>
              <a:t>He </a:t>
            </a:r>
            <a:r>
              <a:rPr lang="en-US" sz="3600" dirty="0"/>
              <a:t>ascended into heaven </a:t>
            </a:r>
            <a:endParaRPr lang="en-US" sz="3600" dirty="0" smtClean="0"/>
          </a:p>
          <a:p>
            <a:r>
              <a:rPr lang="en-US" sz="3600" dirty="0" smtClean="0"/>
              <a:t>and </a:t>
            </a:r>
            <a:r>
              <a:rPr lang="en-US" sz="3600" dirty="0"/>
              <a:t>is seated at the right hand of the Father.  </a:t>
            </a:r>
            <a:endParaRPr lang="en-US" sz="3600" dirty="0" smtClean="0"/>
          </a:p>
          <a:p>
            <a:r>
              <a:rPr lang="en-US" sz="3600" dirty="0" smtClean="0"/>
              <a:t>He </a:t>
            </a:r>
            <a:r>
              <a:rPr lang="en-US" sz="3600" dirty="0"/>
              <a:t>will come again to judge the living and the dead.  </a:t>
            </a:r>
            <a:endParaRPr lang="en-US" sz="3600" dirty="0" smtClean="0"/>
          </a:p>
          <a:p>
            <a:r>
              <a:rPr lang="en-US" sz="3600" dirty="0" smtClean="0"/>
              <a:t>I </a:t>
            </a:r>
            <a:r>
              <a:rPr lang="en-US" sz="3600" dirty="0"/>
              <a:t>believe in the Holy Spirit, </a:t>
            </a:r>
            <a:endParaRPr lang="en-US" sz="3600" dirty="0" smtClean="0"/>
          </a:p>
          <a:p>
            <a:r>
              <a:rPr lang="en-US" sz="3600" dirty="0" smtClean="0"/>
              <a:t>the </a:t>
            </a:r>
            <a:r>
              <a:rPr lang="en-US" sz="3600" dirty="0"/>
              <a:t>Holy Catholic Church, </a:t>
            </a:r>
            <a:endParaRPr lang="en-US" sz="3600" dirty="0" smtClean="0"/>
          </a:p>
          <a:p>
            <a:r>
              <a:rPr lang="en-US" sz="3600" dirty="0" smtClean="0"/>
              <a:t>the </a:t>
            </a:r>
            <a:r>
              <a:rPr lang="en-US" sz="3600" dirty="0"/>
              <a:t>communion of Saints </a:t>
            </a:r>
            <a:endParaRPr lang="en-US" sz="3600" dirty="0" smtClean="0"/>
          </a:p>
          <a:p>
            <a:r>
              <a:rPr lang="en-US" sz="3600" dirty="0" smtClean="0"/>
              <a:t>the </a:t>
            </a:r>
            <a:r>
              <a:rPr lang="en-US" sz="3600" dirty="0"/>
              <a:t>forgiveness of sins, </a:t>
            </a:r>
            <a:endParaRPr lang="en-US" sz="3600" dirty="0" smtClean="0"/>
          </a:p>
          <a:p>
            <a:r>
              <a:rPr lang="en-US" sz="3600" dirty="0" smtClean="0"/>
              <a:t>the </a:t>
            </a:r>
            <a:r>
              <a:rPr lang="en-US" sz="3600" dirty="0"/>
              <a:t>resurrection of the body, </a:t>
            </a:r>
            <a:endParaRPr lang="en-US" sz="3600" dirty="0" smtClean="0"/>
          </a:p>
          <a:p>
            <a:r>
              <a:rPr lang="en-US" sz="3600" dirty="0" smtClean="0"/>
              <a:t>and </a:t>
            </a:r>
            <a:r>
              <a:rPr lang="en-US" sz="3600" dirty="0"/>
              <a:t>the life everlasting.  </a:t>
            </a:r>
            <a:r>
              <a:rPr lang="es-ES" sz="3600" dirty="0"/>
              <a:t>Amen.                                                                                                                           </a:t>
            </a:r>
            <a:endParaRPr lang="en-US" sz="3600" dirty="0"/>
          </a:p>
          <a:p>
            <a:endParaRPr lang="en-US" sz="3600" dirty="0"/>
          </a:p>
        </p:txBody>
      </p:sp>
    </p:spTree>
    <p:extLst>
      <p:ext uri="{BB962C8B-B14F-4D97-AF65-F5344CB8AC3E}">
        <p14:creationId xmlns:p14="http://schemas.microsoft.com/office/powerpoint/2010/main" val="226177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1851</Words>
  <Application>Microsoft Office PowerPoint</Application>
  <PresentationFormat>Widescreen</PresentationFormat>
  <Paragraphs>282</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Times New Roman</vt:lpstr>
      <vt:lpstr>Office Theme</vt:lpstr>
      <vt:lpstr>Confirmation Class Year 1 Year End Test Review.</vt:lpstr>
      <vt:lpstr>Confirmation Test Review </vt:lpstr>
      <vt:lpstr>Confirmation Test Review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30 Catholic Sacramentals</dc:title>
  <dc:creator>Peter Frank</dc:creator>
  <cp:lastModifiedBy>Peter Frank</cp:lastModifiedBy>
  <cp:revision>67</cp:revision>
  <dcterms:created xsi:type="dcterms:W3CDTF">2015-04-21T18:13:53Z</dcterms:created>
  <dcterms:modified xsi:type="dcterms:W3CDTF">2015-04-28T21:22:54Z</dcterms:modified>
</cp:coreProperties>
</file>